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50"/>
  </p:notesMasterIdLst>
  <p:sldIdLst>
    <p:sldId id="346" r:id="rId2"/>
    <p:sldId id="414" r:id="rId3"/>
    <p:sldId id="388" r:id="rId4"/>
    <p:sldId id="379" r:id="rId5"/>
    <p:sldId id="401" r:id="rId6"/>
    <p:sldId id="404" r:id="rId7"/>
    <p:sldId id="358" r:id="rId8"/>
    <p:sldId id="405" r:id="rId9"/>
    <p:sldId id="407" r:id="rId10"/>
    <p:sldId id="416" r:id="rId11"/>
    <p:sldId id="428" r:id="rId12"/>
    <p:sldId id="418" r:id="rId13"/>
    <p:sldId id="419" r:id="rId14"/>
    <p:sldId id="421" r:id="rId15"/>
    <p:sldId id="369" r:id="rId16"/>
    <p:sldId id="371" r:id="rId17"/>
    <p:sldId id="382" r:id="rId18"/>
    <p:sldId id="333" r:id="rId19"/>
    <p:sldId id="429" r:id="rId20"/>
    <p:sldId id="430" r:id="rId21"/>
    <p:sldId id="432" r:id="rId22"/>
    <p:sldId id="424" r:id="rId23"/>
    <p:sldId id="425" r:id="rId24"/>
    <p:sldId id="426" r:id="rId25"/>
    <p:sldId id="427" r:id="rId26"/>
    <p:sldId id="334" r:id="rId27"/>
    <p:sldId id="400" r:id="rId28"/>
    <p:sldId id="390" r:id="rId29"/>
    <p:sldId id="398" r:id="rId30"/>
    <p:sldId id="423" r:id="rId31"/>
    <p:sldId id="408" r:id="rId32"/>
    <p:sldId id="431" r:id="rId33"/>
    <p:sldId id="409" r:id="rId34"/>
    <p:sldId id="411" r:id="rId35"/>
    <p:sldId id="412" r:id="rId36"/>
    <p:sldId id="381" r:id="rId37"/>
    <p:sldId id="367" r:id="rId38"/>
    <p:sldId id="372" r:id="rId39"/>
    <p:sldId id="373" r:id="rId40"/>
    <p:sldId id="374" r:id="rId41"/>
    <p:sldId id="375" r:id="rId42"/>
    <p:sldId id="376" r:id="rId43"/>
    <p:sldId id="377" r:id="rId44"/>
    <p:sldId id="378" r:id="rId45"/>
    <p:sldId id="342" r:id="rId46"/>
    <p:sldId id="344" r:id="rId47"/>
    <p:sldId id="380" r:id="rId48"/>
    <p:sldId id="361" r:id="rId49"/>
  </p:sldIdLst>
  <p:sldSz cx="9144000" cy="6858000" type="screen4x3"/>
  <p:notesSz cx="6858000" cy="9144000"/>
  <p:defaultTextStyle>
    <a:defPPr>
      <a:defRPr lang="es-C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0066"/>
    <a:srgbClr val="0066FF"/>
    <a:srgbClr val="367D82"/>
    <a:srgbClr val="409298"/>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64" d="100"/>
          <a:sy n="64" d="100"/>
        </p:scale>
        <p:origin x="-124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82"/>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CR"/>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CR"/>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CR" smtClean="0"/>
              <a:t>Haga clic para modificar el estilo de texto del patrón</a:t>
            </a:r>
          </a:p>
          <a:p>
            <a:pPr lvl="1"/>
            <a:r>
              <a:rPr lang="es-CR" smtClean="0"/>
              <a:t>Segundo nivel</a:t>
            </a:r>
          </a:p>
          <a:p>
            <a:pPr lvl="2"/>
            <a:r>
              <a:rPr lang="es-CR" smtClean="0"/>
              <a:t>Tercer nivel</a:t>
            </a:r>
          </a:p>
          <a:p>
            <a:pPr lvl="3"/>
            <a:r>
              <a:rPr lang="es-CR" smtClean="0"/>
              <a:t>Cuarto nivel</a:t>
            </a:r>
          </a:p>
          <a:p>
            <a:pPr lvl="4"/>
            <a:r>
              <a:rPr lang="es-CR" smtClean="0"/>
              <a:t>Quinto nivel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CR"/>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D150187-E1B1-47EA-B6F7-B88D5059C7F6}" type="slidenum">
              <a:rPr lang="es-CR"/>
              <a:pPr/>
              <a:t>‹Nº›</a:t>
            </a:fld>
            <a:endParaRPr lang="es-C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A9A27D-375C-4791-B46A-EBBE0B7340B8}" type="slidenum">
              <a:rPr lang="en-US"/>
              <a:pPr/>
              <a:t>2</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s-C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C70833-2EAB-4D21-B61A-64AD0BE00A9E}" type="slidenum">
              <a:rPr lang="en-US"/>
              <a:pPr/>
              <a:t>9</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s-C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170A15-807D-44A6-8716-8DF08470EFEC}" type="slidenum">
              <a:rPr lang="en-US"/>
              <a:pPr/>
              <a:t>10</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s-C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89D23C-4458-4DF5-BA8A-0BD49809BD1B}" type="slidenum">
              <a:rPr lang="en-US"/>
              <a:pPr/>
              <a:t>12</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s-C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D2B4CC-1899-442D-995D-758BCB2BD747}" type="slidenum">
              <a:rPr lang="en-US"/>
              <a:pPr/>
              <a:t>13</a:t>
            </a:fld>
            <a:endParaRPr lang="en-US"/>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s-C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99DAB5-32B2-4120-BDF3-C4AAE105A821}" type="slidenum">
              <a:rPr lang="en-US"/>
              <a:pPr/>
              <a:t>14</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s-C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Diapositiva de título">
    <p:spTree>
      <p:nvGrpSpPr>
        <p:cNvPr id="1" name=""/>
        <p:cNvGrpSpPr/>
        <p:nvPr/>
      </p:nvGrpSpPr>
      <p:grpSpPr>
        <a:xfrm>
          <a:off x="0" y="0"/>
          <a:ext cx="0" cy="0"/>
          <a:chOff x="0" y="0"/>
          <a:chExt cx="0" cy="0"/>
        </a:xfrm>
      </p:grpSpPr>
      <p:sp>
        <p:nvSpPr>
          <p:cNvPr id="13314" name="Rectangle 2"/>
          <p:cNvSpPr>
            <a:spLocks noChangeArrowheads="1"/>
          </p:cNvSpPr>
          <p:nvPr userDrawn="1"/>
        </p:nvSpPr>
        <p:spPr bwMode="auto">
          <a:xfrm>
            <a:off x="0" y="1484313"/>
            <a:ext cx="9144000" cy="4681537"/>
          </a:xfrm>
          <a:prstGeom prst="rect">
            <a:avLst/>
          </a:prstGeom>
          <a:gradFill rotWithShape="1">
            <a:gsLst>
              <a:gs pos="0">
                <a:srgbClr val="367B80">
                  <a:gamma/>
                  <a:shade val="0"/>
                  <a:invGamma/>
                </a:srgbClr>
              </a:gs>
              <a:gs pos="100000">
                <a:srgbClr val="367B80"/>
              </a:gs>
            </a:gsLst>
            <a:lin ang="5400000" scaled="1"/>
          </a:gradFill>
          <a:ln w="9525">
            <a:noFill/>
            <a:miter lim="800000"/>
            <a:headEnd/>
            <a:tailEnd/>
          </a:ln>
          <a:effectLst/>
        </p:spPr>
        <p:txBody>
          <a:bodyPr wrap="none" anchor="ctr"/>
          <a:lstStyle/>
          <a:p>
            <a:endParaRPr lang="es-CR"/>
          </a:p>
        </p:txBody>
      </p:sp>
      <p:sp>
        <p:nvSpPr>
          <p:cNvPr id="13315" name="Rectangle 3"/>
          <p:cNvSpPr>
            <a:spLocks noChangeArrowheads="1"/>
          </p:cNvSpPr>
          <p:nvPr userDrawn="1"/>
        </p:nvSpPr>
        <p:spPr bwMode="auto">
          <a:xfrm>
            <a:off x="0" y="0"/>
            <a:ext cx="9144000" cy="1484313"/>
          </a:xfrm>
          <a:prstGeom prst="rect">
            <a:avLst/>
          </a:prstGeom>
          <a:gradFill rotWithShape="1">
            <a:gsLst>
              <a:gs pos="0">
                <a:srgbClr val="367B80">
                  <a:gamma/>
                  <a:shade val="0"/>
                  <a:invGamma/>
                </a:srgbClr>
              </a:gs>
              <a:gs pos="50000">
                <a:srgbClr val="367B80"/>
              </a:gs>
              <a:gs pos="100000">
                <a:srgbClr val="367B80">
                  <a:gamma/>
                  <a:shade val="0"/>
                  <a:invGamma/>
                </a:srgbClr>
              </a:gs>
            </a:gsLst>
            <a:lin ang="5400000" scaled="1"/>
          </a:gradFill>
          <a:ln w="9525">
            <a:noFill/>
            <a:miter lim="800000"/>
            <a:headEnd/>
            <a:tailEnd/>
          </a:ln>
          <a:effectLst/>
        </p:spPr>
        <p:txBody>
          <a:bodyPr wrap="none" anchor="ctr"/>
          <a:lstStyle/>
          <a:p>
            <a:endParaRPr lang="es-CR"/>
          </a:p>
        </p:txBody>
      </p:sp>
      <p:sp>
        <p:nvSpPr>
          <p:cNvPr id="13316" name="Rectangle 4"/>
          <p:cNvSpPr>
            <a:spLocks noGrp="1" noChangeArrowheads="1"/>
          </p:cNvSpPr>
          <p:nvPr>
            <p:ph type="ctrTitle"/>
          </p:nvPr>
        </p:nvSpPr>
        <p:spPr>
          <a:xfrm>
            <a:off x="685800" y="2130425"/>
            <a:ext cx="7772400" cy="1470025"/>
          </a:xfrm>
        </p:spPr>
        <p:txBody>
          <a:bodyPr/>
          <a:lstStyle>
            <a:lvl1pPr>
              <a:defRPr/>
            </a:lvl1pPr>
          </a:lstStyle>
          <a:p>
            <a:r>
              <a:rPr lang="es-CR"/>
              <a:t>Haga clic para cambiar el estilo de título	</a:t>
            </a:r>
          </a:p>
        </p:txBody>
      </p:sp>
      <p:sp>
        <p:nvSpPr>
          <p:cNvPr id="13317" name="Rectangle 5"/>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s-CR"/>
              <a:t>Haga clic para modificar el estilo de subtítulo del patrón</a:t>
            </a:r>
          </a:p>
        </p:txBody>
      </p:sp>
      <p:sp>
        <p:nvSpPr>
          <p:cNvPr id="13318" name="Rectangle 6"/>
          <p:cNvSpPr>
            <a:spLocks noGrp="1" noChangeArrowheads="1"/>
          </p:cNvSpPr>
          <p:nvPr>
            <p:ph type="dt" sz="half" idx="2"/>
          </p:nvPr>
        </p:nvSpPr>
        <p:spPr/>
        <p:txBody>
          <a:bodyPr/>
          <a:lstStyle>
            <a:lvl1pPr>
              <a:defRPr/>
            </a:lvl1pPr>
          </a:lstStyle>
          <a:p>
            <a:endParaRPr lang="es-ES"/>
          </a:p>
        </p:txBody>
      </p:sp>
      <p:sp>
        <p:nvSpPr>
          <p:cNvPr id="13319" name="Rectangle 7"/>
          <p:cNvSpPr>
            <a:spLocks noGrp="1" noChangeArrowheads="1"/>
          </p:cNvSpPr>
          <p:nvPr>
            <p:ph type="ftr" sz="quarter" idx="3"/>
          </p:nvPr>
        </p:nvSpPr>
        <p:spPr/>
        <p:txBody>
          <a:bodyPr/>
          <a:lstStyle>
            <a:lvl1pPr>
              <a:defRPr/>
            </a:lvl1pPr>
          </a:lstStyle>
          <a:p>
            <a:endParaRPr lang="es-ES"/>
          </a:p>
        </p:txBody>
      </p:sp>
      <p:sp>
        <p:nvSpPr>
          <p:cNvPr id="13320" name="Rectangle 8"/>
          <p:cNvSpPr>
            <a:spLocks noChangeArrowheads="1"/>
          </p:cNvSpPr>
          <p:nvPr userDrawn="1"/>
        </p:nvSpPr>
        <p:spPr bwMode="auto">
          <a:xfrm>
            <a:off x="0" y="6165850"/>
            <a:ext cx="9144000" cy="692150"/>
          </a:xfrm>
          <a:prstGeom prst="rect">
            <a:avLst/>
          </a:prstGeom>
          <a:gradFill rotWithShape="1">
            <a:gsLst>
              <a:gs pos="0">
                <a:srgbClr val="367D82">
                  <a:gamma/>
                  <a:shade val="0"/>
                  <a:invGamma/>
                </a:srgbClr>
              </a:gs>
              <a:gs pos="50000">
                <a:srgbClr val="367D82"/>
              </a:gs>
              <a:gs pos="100000">
                <a:srgbClr val="367D82">
                  <a:gamma/>
                  <a:shade val="0"/>
                  <a:invGamma/>
                </a:srgbClr>
              </a:gs>
            </a:gsLst>
            <a:lin ang="5400000" scaled="1"/>
          </a:gradFill>
          <a:ln w="9525">
            <a:noFill/>
            <a:miter lim="800000"/>
            <a:headEnd/>
            <a:tailEnd/>
          </a:ln>
          <a:effectLst/>
        </p:spPr>
        <p:txBody>
          <a:bodyPr wrap="none" anchor="ctr"/>
          <a:lstStyle/>
          <a:p>
            <a:r>
              <a:rPr lang="es-ES" sz="1400" b="1">
                <a:solidFill>
                  <a:schemeClr val="bg1"/>
                </a:solidFill>
                <a:effectLst>
                  <a:outerShdw blurRad="38100" dist="38100" dir="2700000" algn="tl">
                    <a:srgbClr val="000000"/>
                  </a:outerShdw>
                </a:effectLst>
                <a:latin typeface="Verdana" pitchFamily="34" charset="0"/>
              </a:rPr>
              <a:t>OISS – Centro Regional de Cooperación para Centroamérica y el Caribe</a:t>
            </a:r>
          </a:p>
        </p:txBody>
      </p:sp>
      <p:sp>
        <p:nvSpPr>
          <p:cNvPr id="13321" name="Rectangle 9"/>
          <p:cNvSpPr>
            <a:spLocks noGrp="1" noChangeArrowheads="1"/>
          </p:cNvSpPr>
          <p:nvPr>
            <p:ph type="sldNum" sz="quarter" idx="4"/>
          </p:nvPr>
        </p:nvSpPr>
        <p:spPr>
          <a:xfrm>
            <a:off x="6553200" y="6245225"/>
            <a:ext cx="2133600" cy="476250"/>
          </a:xfrm>
        </p:spPr>
        <p:txBody>
          <a:bodyPr/>
          <a:lstStyle>
            <a:lvl1pPr>
              <a:defRPr/>
            </a:lvl1pPr>
          </a:lstStyle>
          <a:p>
            <a:fld id="{49562A1C-0354-43DB-861A-714EAA0A7A4F}" type="slidenum">
              <a:rPr lang="es-ES"/>
              <a:pPr/>
              <a:t>‹Nº›</a:t>
            </a:fld>
            <a:r>
              <a:rPr lang="es-ES"/>
              <a:t>/11</a:t>
            </a:r>
          </a:p>
        </p:txBody>
      </p:sp>
      <p:pic>
        <p:nvPicPr>
          <p:cNvPr id="13322" name="Picture 10" descr="LogoNuevo2a"/>
          <p:cNvPicPr>
            <a:picLocks noChangeAspect="1" noChangeArrowheads="1"/>
          </p:cNvPicPr>
          <p:nvPr userDrawn="1"/>
        </p:nvPicPr>
        <p:blipFill>
          <a:blip r:embed="rId2" cstate="print"/>
          <a:srcRect/>
          <a:stretch>
            <a:fillRect/>
          </a:stretch>
        </p:blipFill>
        <p:spPr bwMode="auto">
          <a:xfrm>
            <a:off x="468313" y="260350"/>
            <a:ext cx="669925" cy="1082675"/>
          </a:xfrm>
          <a:prstGeom prst="rect">
            <a:avLst/>
          </a:prstGeom>
          <a:noFill/>
          <a:effectLst>
            <a:outerShdw dist="35921" dir="2700000" algn="ctr" rotWithShape="0">
              <a:srgbClr val="000000"/>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1E9B51E2-2E57-42C0-959C-A8BFD2718C4B}" type="slidenum">
              <a:rPr lang="es-ES"/>
              <a:pPr/>
              <a:t>‹Nº›</a:t>
            </a:fld>
            <a:r>
              <a:rPr lang="es-ES"/>
              <a:t>/11</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88913"/>
            <a:ext cx="2057400" cy="5937250"/>
          </a:xfrm>
        </p:spPr>
        <p:txBody>
          <a:bodyPr vert="eaVert"/>
          <a:lstStyle/>
          <a:p>
            <a:r>
              <a:rPr lang="es-ES" smtClean="0"/>
              <a:t>Haga clic para modificar el estilo de título del patrón</a:t>
            </a:r>
            <a:endParaRPr lang="es-CR"/>
          </a:p>
        </p:txBody>
      </p:sp>
      <p:sp>
        <p:nvSpPr>
          <p:cNvPr id="3" name="2 Marcador de texto vertical"/>
          <p:cNvSpPr>
            <a:spLocks noGrp="1"/>
          </p:cNvSpPr>
          <p:nvPr>
            <p:ph type="body" orient="vert" idx="1"/>
          </p:nvPr>
        </p:nvSpPr>
        <p:spPr>
          <a:xfrm>
            <a:off x="457200" y="188913"/>
            <a:ext cx="6019800" cy="59372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A4966E78-6843-4B78-9752-437A507F5C12}" type="slidenum">
              <a:rPr lang="es-ES"/>
              <a:pPr/>
              <a:t>‹Nº›</a:t>
            </a:fld>
            <a:r>
              <a:rPr lang="es-ES"/>
              <a:t>/11</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A0EB29FB-F39E-4484-8429-54DA5EC8F8A9}" type="slidenum">
              <a:rPr lang="es-ES"/>
              <a:pPr/>
              <a:t>‹Nº›</a:t>
            </a:fld>
            <a:r>
              <a:rPr lang="es-ES"/>
              <a:t>/11</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C3F5F38B-9F82-426A-BD9D-540E8CC2EB42}" type="slidenum">
              <a:rPr lang="es-ES"/>
              <a:pPr/>
              <a:t>‹Nº›</a:t>
            </a:fld>
            <a:r>
              <a:rPr lang="es-ES"/>
              <a:t>/11</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5808E940-6037-41F7-ADFA-762870378F15}" type="slidenum">
              <a:rPr lang="es-ES"/>
              <a:pPr/>
              <a:t>‹Nº›</a:t>
            </a:fld>
            <a:r>
              <a:rPr lang="es-ES"/>
              <a:t>/11</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C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9582930F-DE1A-443F-8B18-9DDF608D9FEF}" type="slidenum">
              <a:rPr lang="es-ES"/>
              <a:pPr/>
              <a:t>‹Nº›</a:t>
            </a:fld>
            <a:r>
              <a:rPr lang="es-ES"/>
              <a:t>/11</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256B83D4-FABA-42F2-BB41-BBA9F1C8CD35}" type="slidenum">
              <a:rPr lang="es-ES"/>
              <a:pPr/>
              <a:t>‹Nº›</a:t>
            </a:fld>
            <a:r>
              <a:rPr lang="es-ES"/>
              <a:t>/11</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5B1FFCBA-8652-4B57-8B13-53EDD1278FAD}" type="slidenum">
              <a:rPr lang="es-ES"/>
              <a:pPr/>
              <a:t>‹Nº›</a:t>
            </a:fld>
            <a:r>
              <a:rPr lang="es-ES"/>
              <a:t>/11</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EFA26E9E-C26B-4E08-982A-1FA29D975650}" type="slidenum">
              <a:rPr lang="es-ES"/>
              <a:pPr/>
              <a:t>‹Nº›</a:t>
            </a:fld>
            <a:r>
              <a:rPr lang="es-ES"/>
              <a:t>/11</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FCE9E3FA-E557-441A-B785-515613F981F9}" type="slidenum">
              <a:rPr lang="es-ES"/>
              <a:pPr/>
              <a:t>‹Nº›</a:t>
            </a:fld>
            <a:r>
              <a:rPr lang="es-ES"/>
              <a:t>/11</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tileRect/>
        </a:gradFill>
        <a:effectLst/>
      </p:bgPr>
    </p:bg>
    <p:spTree>
      <p:nvGrpSpPr>
        <p:cNvPr id="1" name=""/>
        <p:cNvGrpSpPr/>
        <p:nvPr/>
      </p:nvGrpSpPr>
      <p:grpSpPr>
        <a:xfrm>
          <a:off x="0" y="0"/>
          <a:ext cx="0" cy="0"/>
          <a:chOff x="0" y="0"/>
          <a:chExt cx="0" cy="0"/>
        </a:xfrm>
      </p:grpSpPr>
      <p:sp>
        <p:nvSpPr>
          <p:cNvPr id="12290" name="Rectangle 2"/>
          <p:cNvSpPr>
            <a:spLocks noChangeArrowheads="1"/>
          </p:cNvSpPr>
          <p:nvPr userDrawn="1"/>
        </p:nvSpPr>
        <p:spPr bwMode="auto">
          <a:xfrm>
            <a:off x="0" y="1484313"/>
            <a:ext cx="9144000" cy="4681537"/>
          </a:xfrm>
          <a:prstGeom prst="rect">
            <a:avLst/>
          </a:prstGeom>
          <a:gradFill rotWithShape="1">
            <a:gsLst>
              <a:gs pos="0">
                <a:srgbClr val="367B80">
                  <a:gamma/>
                  <a:shade val="0"/>
                  <a:invGamma/>
                </a:srgbClr>
              </a:gs>
              <a:gs pos="100000">
                <a:srgbClr val="367B80"/>
              </a:gs>
            </a:gsLst>
            <a:lin ang="5400000" scaled="1"/>
          </a:gradFill>
          <a:ln w="9525">
            <a:noFill/>
            <a:miter lim="800000"/>
            <a:headEnd/>
            <a:tailEnd/>
          </a:ln>
          <a:effectLst/>
        </p:spPr>
        <p:txBody>
          <a:bodyPr wrap="none" anchor="ctr"/>
          <a:lstStyle/>
          <a:p>
            <a:endParaRPr lang="es-CR"/>
          </a:p>
        </p:txBody>
      </p:sp>
      <p:sp>
        <p:nvSpPr>
          <p:cNvPr id="12291" name="Rectangle 3"/>
          <p:cNvSpPr>
            <a:spLocks noChangeArrowheads="1"/>
          </p:cNvSpPr>
          <p:nvPr userDrawn="1"/>
        </p:nvSpPr>
        <p:spPr bwMode="auto">
          <a:xfrm>
            <a:off x="0" y="0"/>
            <a:ext cx="9144000" cy="1484313"/>
          </a:xfrm>
          <a:prstGeom prst="rect">
            <a:avLst/>
          </a:prstGeom>
          <a:gradFill rotWithShape="1">
            <a:gsLst>
              <a:gs pos="0">
                <a:srgbClr val="367B80">
                  <a:gamma/>
                  <a:shade val="0"/>
                  <a:invGamma/>
                </a:srgbClr>
              </a:gs>
              <a:gs pos="50000">
                <a:srgbClr val="367B80"/>
              </a:gs>
              <a:gs pos="100000">
                <a:srgbClr val="367B80">
                  <a:gamma/>
                  <a:shade val="0"/>
                  <a:invGamma/>
                </a:srgbClr>
              </a:gs>
            </a:gsLst>
            <a:lin ang="5400000" scaled="1"/>
          </a:gradFill>
          <a:ln w="9525">
            <a:noFill/>
            <a:miter lim="800000"/>
            <a:headEnd/>
            <a:tailEnd/>
          </a:ln>
          <a:effectLst/>
        </p:spPr>
        <p:txBody>
          <a:bodyPr wrap="none" anchor="ctr"/>
          <a:lstStyle/>
          <a:p>
            <a:pPr algn="ctr"/>
            <a:endParaRPr lang="en-US"/>
          </a:p>
        </p:txBody>
      </p:sp>
      <p:sp>
        <p:nvSpPr>
          <p:cNvPr id="12292" name="Rectangle 4"/>
          <p:cNvSpPr>
            <a:spLocks noGrp="1" noChangeArrowheads="1"/>
          </p:cNvSpPr>
          <p:nvPr>
            <p:ph type="title"/>
          </p:nvPr>
        </p:nvSpPr>
        <p:spPr bwMode="auto">
          <a:xfrm>
            <a:off x="1331913" y="188913"/>
            <a:ext cx="7354887" cy="1143000"/>
          </a:xfrm>
          <a:prstGeom prst="rect">
            <a:avLst/>
          </a:prstGeom>
          <a:noFill/>
          <a:ln w="9525">
            <a:noFill/>
            <a:miter lim="800000"/>
            <a:headEnd/>
            <a:tailEnd/>
          </a:ln>
          <a:effectLst>
            <a:outerShdw dist="53882" dir="2700000" algn="ctr" rotWithShape="0">
              <a:srgbClr val="000000"/>
            </a:outerShdw>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2293" name="Rectangle 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a:outerShdw dist="35921" dir="2700000" algn="ctr" rotWithShape="0">
              <a:srgbClr val="000000"/>
            </a:outerShdw>
          </a:effectLst>
        </p:spPr>
        <p:txBody>
          <a:bodyPr vert="horz" wrap="square" lIns="91440" tIns="45720" rIns="91440" bIns="45720" numCol="1" anchor="ctr"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2294" name="Rectangle 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229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2296" name="Rectangle 8"/>
          <p:cNvSpPr>
            <a:spLocks noChangeArrowheads="1"/>
          </p:cNvSpPr>
          <p:nvPr userDrawn="1"/>
        </p:nvSpPr>
        <p:spPr bwMode="auto">
          <a:xfrm>
            <a:off x="0" y="6165850"/>
            <a:ext cx="9144000" cy="692150"/>
          </a:xfrm>
          <a:prstGeom prst="rect">
            <a:avLst/>
          </a:prstGeom>
          <a:gradFill rotWithShape="1">
            <a:gsLst>
              <a:gs pos="0">
                <a:srgbClr val="367D82">
                  <a:gamma/>
                  <a:shade val="0"/>
                  <a:invGamma/>
                </a:srgbClr>
              </a:gs>
              <a:gs pos="50000">
                <a:srgbClr val="367D82"/>
              </a:gs>
              <a:gs pos="100000">
                <a:srgbClr val="367D82">
                  <a:gamma/>
                  <a:shade val="0"/>
                  <a:invGamma/>
                </a:srgbClr>
              </a:gs>
            </a:gsLst>
            <a:lin ang="5400000" scaled="1"/>
          </a:gradFill>
          <a:ln w="9525">
            <a:noFill/>
            <a:miter lim="800000"/>
            <a:headEnd/>
            <a:tailEnd/>
          </a:ln>
          <a:effectLst/>
        </p:spPr>
        <p:txBody>
          <a:bodyPr wrap="none" anchor="ctr"/>
          <a:lstStyle/>
          <a:p>
            <a:r>
              <a:rPr lang="es-ES" sz="1400" b="1">
                <a:solidFill>
                  <a:schemeClr val="bg1"/>
                </a:solidFill>
                <a:effectLst>
                  <a:outerShdw blurRad="38100" dist="38100" dir="2700000" algn="tl">
                    <a:srgbClr val="000000"/>
                  </a:outerShdw>
                </a:effectLst>
                <a:latin typeface="Verdana" pitchFamily="34" charset="0"/>
              </a:rPr>
              <a:t>OISS – Centro Regional de Cooperación para Centroamérica y el Caribe</a:t>
            </a:r>
          </a:p>
        </p:txBody>
      </p:sp>
      <p:sp>
        <p:nvSpPr>
          <p:cNvPr id="12297" name="Rectangle 9"/>
          <p:cNvSpPr>
            <a:spLocks noGrp="1" noChangeArrowheads="1"/>
          </p:cNvSpPr>
          <p:nvPr>
            <p:ph type="sldNum" sz="quarter" idx="4"/>
          </p:nvPr>
        </p:nvSpPr>
        <p:spPr bwMode="auto">
          <a:xfrm>
            <a:off x="7667625" y="6389688"/>
            <a:ext cx="1019175" cy="352425"/>
          </a:xfrm>
          <a:prstGeom prst="rect">
            <a:avLst/>
          </a:prstGeom>
          <a:noFill/>
          <a:ln w="9525">
            <a:noFill/>
            <a:miter lim="800000"/>
            <a:headEnd/>
            <a:tailEnd/>
          </a:ln>
          <a:effectLst>
            <a:outerShdw dist="17961" dir="2700000" algn="ctr" rotWithShape="0">
              <a:srgbClr val="000000"/>
            </a:outerShdw>
          </a:effectLst>
        </p:spPr>
        <p:txBody>
          <a:bodyPr vert="horz" wrap="square" lIns="91440" tIns="45720" rIns="91440" bIns="45720" numCol="1" anchor="t" anchorCtr="0" compatLnSpc="1">
            <a:prstTxWarp prst="textNoShape">
              <a:avLst/>
            </a:prstTxWarp>
          </a:bodyPr>
          <a:lstStyle>
            <a:lvl1pPr algn="r">
              <a:defRPr sz="1400" b="1" i="1">
                <a:solidFill>
                  <a:srgbClr val="FFFF66"/>
                </a:solidFill>
                <a:latin typeface="Verdana" pitchFamily="34" charset="0"/>
              </a:defRPr>
            </a:lvl1pPr>
          </a:lstStyle>
          <a:p>
            <a:fld id="{FD78CAF7-1EC6-44E2-B99B-3004642C3E90}" type="slidenum">
              <a:rPr lang="es-ES"/>
              <a:pPr/>
              <a:t>‹Nº›</a:t>
            </a:fld>
            <a:r>
              <a:rPr lang="es-ES"/>
              <a:t>/11</a:t>
            </a:r>
          </a:p>
        </p:txBody>
      </p:sp>
      <p:pic>
        <p:nvPicPr>
          <p:cNvPr id="12298" name="Picture 10" descr="LogoNuevo2a"/>
          <p:cNvPicPr>
            <a:picLocks noChangeAspect="1" noChangeArrowheads="1"/>
          </p:cNvPicPr>
          <p:nvPr userDrawn="1"/>
        </p:nvPicPr>
        <p:blipFill>
          <a:blip r:embed="rId13" cstate="print"/>
          <a:srcRect/>
          <a:stretch>
            <a:fillRect/>
          </a:stretch>
        </p:blipFill>
        <p:spPr bwMode="auto">
          <a:xfrm>
            <a:off x="468313" y="260350"/>
            <a:ext cx="669925" cy="1082675"/>
          </a:xfrm>
          <a:prstGeom prst="rect">
            <a:avLst/>
          </a:prstGeom>
          <a:noFill/>
          <a:effectLst>
            <a:outerShdw dist="35921" dir="2700000" algn="ctr" rotWithShape="0">
              <a:srgbClr val="000000"/>
            </a:outerShdw>
          </a:effectLst>
        </p:spPr>
      </p:pic>
      <p:sp>
        <p:nvSpPr>
          <p:cNvPr id="12299" name="Text Box 11"/>
          <p:cNvSpPr txBox="1">
            <a:spLocks noChangeArrowheads="1"/>
          </p:cNvSpPr>
          <p:nvPr userDrawn="1"/>
        </p:nvSpPr>
        <p:spPr bwMode="auto">
          <a:xfrm rot="16200000">
            <a:off x="-387350" y="676275"/>
            <a:ext cx="1265238" cy="274638"/>
          </a:xfrm>
          <a:prstGeom prst="rect">
            <a:avLst/>
          </a:prstGeom>
          <a:noFill/>
          <a:ln w="9525">
            <a:noFill/>
            <a:miter lim="800000"/>
            <a:headEnd/>
            <a:tailEnd/>
          </a:ln>
          <a:effectLst/>
        </p:spPr>
        <p:txBody>
          <a:bodyPr wrap="none">
            <a:spAutoFit/>
          </a:bodyPr>
          <a:lstStyle/>
          <a:p>
            <a:r>
              <a:rPr lang="es-ES_tradnl" sz="1200">
                <a:solidFill>
                  <a:schemeClr val="bg1"/>
                </a:solidFill>
              </a:rPr>
              <a:t>www.oiss-cr.org</a:t>
            </a:r>
            <a:endParaRPr lang="es-CR" sz="1200">
              <a:solidFill>
                <a:schemeClr val="bg1"/>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2292"/>
                                        </p:tgtEl>
                                        <p:attrNameLst>
                                          <p:attrName>style.visibility</p:attrName>
                                        </p:attrNameLst>
                                      </p:cBhvr>
                                      <p:to>
                                        <p:strVal val="visible"/>
                                      </p:to>
                                    </p:set>
                                    <p:anim calcmode="lin" valueType="num">
                                      <p:cBhvr>
                                        <p:cTn id="7" dur="2000" fill="hold"/>
                                        <p:tgtEl>
                                          <p:spTgt spid="12292"/>
                                        </p:tgtEl>
                                        <p:attrNameLst>
                                          <p:attrName>ppt_w</p:attrName>
                                        </p:attrNameLst>
                                      </p:cBhvr>
                                      <p:tavLst>
                                        <p:tav tm="0">
                                          <p:val>
                                            <p:fltVal val="0"/>
                                          </p:val>
                                        </p:tav>
                                        <p:tav tm="100000">
                                          <p:val>
                                            <p:strVal val="#ppt_w"/>
                                          </p:val>
                                        </p:tav>
                                      </p:tavLst>
                                    </p:anim>
                                    <p:anim calcmode="lin" valueType="num">
                                      <p:cBhvr>
                                        <p:cTn id="8" dur="2000" fill="hold"/>
                                        <p:tgtEl>
                                          <p:spTgt spid="12292"/>
                                        </p:tgtEl>
                                        <p:attrNameLst>
                                          <p:attrName>ppt_h</p:attrName>
                                        </p:attrNameLst>
                                      </p:cBhvr>
                                      <p:tavLst>
                                        <p:tav tm="0">
                                          <p:val>
                                            <p:fltVal val="0"/>
                                          </p:val>
                                        </p:tav>
                                        <p:tav tm="100000">
                                          <p:val>
                                            <p:strVal val="#ppt_h"/>
                                          </p:val>
                                        </p:tav>
                                      </p:tavLst>
                                    </p:anim>
                                  </p:childTnLst>
                                </p:cTn>
                              </p:par>
                            </p:childTnLst>
                          </p:cTn>
                        </p:par>
                        <p:par>
                          <p:cTn id="9" fill="hold">
                            <p:stCondLst>
                              <p:cond delay="2000"/>
                            </p:stCondLst>
                            <p:childTnLst>
                              <p:par>
                                <p:cTn id="10" presetID="9" presetClass="entr" presetSubtype="0" fill="hold" grpId="0" nodeType="afterEffect">
                                  <p:stCondLst>
                                    <p:cond delay="0"/>
                                  </p:stCondLst>
                                  <p:childTnLst>
                                    <p:set>
                                      <p:cBhvr>
                                        <p:cTn id="11" dur="1" fill="hold">
                                          <p:stCondLst>
                                            <p:cond delay="0"/>
                                          </p:stCondLst>
                                        </p:cTn>
                                        <p:tgtEl>
                                          <p:spTgt spid="12293">
                                            <p:txEl>
                                              <p:pRg st="0" end="0"/>
                                            </p:txEl>
                                          </p:spTgt>
                                        </p:tgtEl>
                                        <p:attrNameLst>
                                          <p:attrName>style.visibility</p:attrName>
                                        </p:attrNameLst>
                                      </p:cBhvr>
                                      <p:to>
                                        <p:strVal val="visible"/>
                                      </p:to>
                                    </p:set>
                                    <p:animEffect transition="in" filter="dissolve">
                                      <p:cBhvr>
                                        <p:cTn id="12" dur="1000"/>
                                        <p:tgtEl>
                                          <p:spTgt spid="12293">
                                            <p:txEl>
                                              <p:pRg st="0" end="0"/>
                                            </p:txEl>
                                          </p:spTgt>
                                        </p:tgtEl>
                                      </p:cBhvr>
                                    </p:animEffect>
                                  </p:childTnLst>
                                </p:cTn>
                              </p:par>
                            </p:childTnLst>
                          </p:cTn>
                        </p:par>
                        <p:par>
                          <p:cTn id="13" fill="hold">
                            <p:stCondLst>
                              <p:cond delay="3000"/>
                            </p:stCondLst>
                            <p:childTnLst>
                              <p:par>
                                <p:cTn id="14" presetID="9" presetClass="entr" presetSubtype="0" fill="hold" grpId="0" nodeType="afterEffect">
                                  <p:stCondLst>
                                    <p:cond delay="0"/>
                                  </p:stCondLst>
                                  <p:childTnLst>
                                    <p:set>
                                      <p:cBhvr>
                                        <p:cTn id="15" dur="1" fill="hold">
                                          <p:stCondLst>
                                            <p:cond delay="0"/>
                                          </p:stCondLst>
                                        </p:cTn>
                                        <p:tgtEl>
                                          <p:spTgt spid="12293">
                                            <p:txEl>
                                              <p:pRg st="1" end="1"/>
                                            </p:txEl>
                                          </p:spTgt>
                                        </p:tgtEl>
                                        <p:attrNameLst>
                                          <p:attrName>style.visibility</p:attrName>
                                        </p:attrNameLst>
                                      </p:cBhvr>
                                      <p:to>
                                        <p:strVal val="visible"/>
                                      </p:to>
                                    </p:set>
                                    <p:animEffect transition="in" filter="dissolve">
                                      <p:cBhvr>
                                        <p:cTn id="16" dur="1000"/>
                                        <p:tgtEl>
                                          <p:spTgt spid="12293">
                                            <p:txEl>
                                              <p:pRg st="1" end="1"/>
                                            </p:txEl>
                                          </p:spTgt>
                                        </p:tgtEl>
                                      </p:cBhvr>
                                    </p:animEffect>
                                  </p:childTnLst>
                                </p:cTn>
                              </p:par>
                            </p:childTnLst>
                          </p:cTn>
                        </p:par>
                        <p:par>
                          <p:cTn id="17" fill="hold">
                            <p:stCondLst>
                              <p:cond delay="4000"/>
                            </p:stCondLst>
                            <p:childTnLst>
                              <p:par>
                                <p:cTn id="18" presetID="9" presetClass="entr" presetSubtype="0" fill="hold" grpId="0" nodeType="afterEffect">
                                  <p:stCondLst>
                                    <p:cond delay="0"/>
                                  </p:stCondLst>
                                  <p:childTnLst>
                                    <p:set>
                                      <p:cBhvr>
                                        <p:cTn id="19" dur="1" fill="hold">
                                          <p:stCondLst>
                                            <p:cond delay="0"/>
                                          </p:stCondLst>
                                        </p:cTn>
                                        <p:tgtEl>
                                          <p:spTgt spid="12293">
                                            <p:txEl>
                                              <p:pRg st="2" end="2"/>
                                            </p:txEl>
                                          </p:spTgt>
                                        </p:tgtEl>
                                        <p:attrNameLst>
                                          <p:attrName>style.visibility</p:attrName>
                                        </p:attrNameLst>
                                      </p:cBhvr>
                                      <p:to>
                                        <p:strVal val="visible"/>
                                      </p:to>
                                    </p:set>
                                    <p:animEffect transition="in" filter="dissolve">
                                      <p:cBhvr>
                                        <p:cTn id="20" dur="1000"/>
                                        <p:tgtEl>
                                          <p:spTgt spid="12293">
                                            <p:txEl>
                                              <p:pRg st="2" end="2"/>
                                            </p:txEl>
                                          </p:spTgt>
                                        </p:tgtEl>
                                      </p:cBhvr>
                                    </p:animEffect>
                                  </p:childTnLst>
                                </p:cTn>
                              </p:par>
                            </p:childTnLst>
                          </p:cTn>
                        </p:par>
                        <p:par>
                          <p:cTn id="21" fill="hold">
                            <p:stCondLst>
                              <p:cond delay="5000"/>
                            </p:stCondLst>
                            <p:childTnLst>
                              <p:par>
                                <p:cTn id="22" presetID="9" presetClass="entr" presetSubtype="0" fill="hold" grpId="0" nodeType="afterEffect">
                                  <p:stCondLst>
                                    <p:cond delay="0"/>
                                  </p:stCondLst>
                                  <p:childTnLst>
                                    <p:set>
                                      <p:cBhvr>
                                        <p:cTn id="23" dur="1" fill="hold">
                                          <p:stCondLst>
                                            <p:cond delay="0"/>
                                          </p:stCondLst>
                                        </p:cTn>
                                        <p:tgtEl>
                                          <p:spTgt spid="12293">
                                            <p:txEl>
                                              <p:pRg st="3" end="3"/>
                                            </p:txEl>
                                          </p:spTgt>
                                        </p:tgtEl>
                                        <p:attrNameLst>
                                          <p:attrName>style.visibility</p:attrName>
                                        </p:attrNameLst>
                                      </p:cBhvr>
                                      <p:to>
                                        <p:strVal val="visible"/>
                                      </p:to>
                                    </p:set>
                                    <p:animEffect transition="in" filter="dissolve">
                                      <p:cBhvr>
                                        <p:cTn id="24" dur="1000"/>
                                        <p:tgtEl>
                                          <p:spTgt spid="12293">
                                            <p:txEl>
                                              <p:pRg st="3" end="3"/>
                                            </p:txEl>
                                          </p:spTgt>
                                        </p:tgtEl>
                                      </p:cBhvr>
                                    </p:animEffect>
                                  </p:childTnLst>
                                </p:cTn>
                              </p:par>
                            </p:childTnLst>
                          </p:cTn>
                        </p:par>
                        <p:par>
                          <p:cTn id="25" fill="hold">
                            <p:stCondLst>
                              <p:cond delay="6000"/>
                            </p:stCondLst>
                            <p:childTnLst>
                              <p:par>
                                <p:cTn id="26" presetID="9" presetClass="entr" presetSubtype="0" fill="hold" grpId="0" nodeType="afterEffect">
                                  <p:stCondLst>
                                    <p:cond delay="0"/>
                                  </p:stCondLst>
                                  <p:childTnLst>
                                    <p:set>
                                      <p:cBhvr>
                                        <p:cTn id="27" dur="1" fill="hold">
                                          <p:stCondLst>
                                            <p:cond delay="0"/>
                                          </p:stCondLst>
                                        </p:cTn>
                                        <p:tgtEl>
                                          <p:spTgt spid="12293">
                                            <p:txEl>
                                              <p:pRg st="4" end="4"/>
                                            </p:txEl>
                                          </p:spTgt>
                                        </p:tgtEl>
                                        <p:attrNameLst>
                                          <p:attrName>style.visibility</p:attrName>
                                        </p:attrNameLst>
                                      </p:cBhvr>
                                      <p:to>
                                        <p:strVal val="visible"/>
                                      </p:to>
                                    </p:set>
                                    <p:animEffect transition="in" filter="dissolve">
                                      <p:cBhvr>
                                        <p:cTn id="28" dur="1000"/>
                                        <p:tgtEl>
                                          <p:spTgt spid="1229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2293" grpId="0" build="p">
        <p:tmplLst>
          <p:tmpl lvl="1">
            <p:tnLst>
              <p:par>
                <p:cTn presetID="9" presetClass="entr" presetSubtype="0" fill="hold" nodeType="afterEffect">
                  <p:stCondLst>
                    <p:cond delay="0"/>
                  </p:stCondLst>
                  <p:childTnLst>
                    <p:set>
                      <p:cBhvr>
                        <p:cTn dur="1" fill="hold">
                          <p:stCondLst>
                            <p:cond delay="0"/>
                          </p:stCondLst>
                        </p:cTn>
                        <p:tgtEl>
                          <p:spTgt spid="12293"/>
                        </p:tgtEl>
                        <p:attrNameLst>
                          <p:attrName>style.visibility</p:attrName>
                        </p:attrNameLst>
                      </p:cBhvr>
                      <p:to>
                        <p:strVal val="visible"/>
                      </p:to>
                    </p:set>
                    <p:animEffect transition="in" filter="dissolve">
                      <p:cBhvr>
                        <p:cTn dur="1000"/>
                        <p:tgtEl>
                          <p:spTgt spid="12293"/>
                        </p:tgtEl>
                      </p:cBhvr>
                    </p:animEffect>
                  </p:childTnLst>
                </p:cTn>
              </p:par>
            </p:tnLst>
          </p:tmpl>
          <p:tmpl lvl="2">
            <p:tnLst>
              <p:par>
                <p:cTn presetID="9" presetClass="entr" presetSubtype="0" fill="hold" nodeType="afterEffect">
                  <p:stCondLst>
                    <p:cond delay="0"/>
                  </p:stCondLst>
                  <p:childTnLst>
                    <p:set>
                      <p:cBhvr>
                        <p:cTn dur="1" fill="hold">
                          <p:stCondLst>
                            <p:cond delay="0"/>
                          </p:stCondLst>
                        </p:cTn>
                        <p:tgtEl>
                          <p:spTgt spid="12293"/>
                        </p:tgtEl>
                        <p:attrNameLst>
                          <p:attrName>style.visibility</p:attrName>
                        </p:attrNameLst>
                      </p:cBhvr>
                      <p:to>
                        <p:strVal val="visible"/>
                      </p:to>
                    </p:set>
                    <p:animEffect transition="in" filter="dissolve">
                      <p:cBhvr>
                        <p:cTn dur="1000"/>
                        <p:tgtEl>
                          <p:spTgt spid="12293"/>
                        </p:tgtEl>
                      </p:cBhvr>
                    </p:animEffect>
                  </p:childTnLst>
                </p:cTn>
              </p:par>
            </p:tnLst>
          </p:tmpl>
          <p:tmpl lvl="3">
            <p:tnLst>
              <p:par>
                <p:cTn presetID="9" presetClass="entr" presetSubtype="0" fill="hold" nodeType="afterEffect">
                  <p:stCondLst>
                    <p:cond delay="0"/>
                  </p:stCondLst>
                  <p:childTnLst>
                    <p:set>
                      <p:cBhvr>
                        <p:cTn dur="1" fill="hold">
                          <p:stCondLst>
                            <p:cond delay="0"/>
                          </p:stCondLst>
                        </p:cTn>
                        <p:tgtEl>
                          <p:spTgt spid="12293"/>
                        </p:tgtEl>
                        <p:attrNameLst>
                          <p:attrName>style.visibility</p:attrName>
                        </p:attrNameLst>
                      </p:cBhvr>
                      <p:to>
                        <p:strVal val="visible"/>
                      </p:to>
                    </p:set>
                    <p:animEffect transition="in" filter="dissolve">
                      <p:cBhvr>
                        <p:cTn dur="1000"/>
                        <p:tgtEl>
                          <p:spTgt spid="12293"/>
                        </p:tgtEl>
                      </p:cBhvr>
                    </p:animEffect>
                  </p:childTnLst>
                </p:cTn>
              </p:par>
            </p:tnLst>
          </p:tmpl>
          <p:tmpl lvl="4">
            <p:tnLst>
              <p:par>
                <p:cTn presetID="9" presetClass="entr" presetSubtype="0" fill="hold" nodeType="afterEffect">
                  <p:stCondLst>
                    <p:cond delay="0"/>
                  </p:stCondLst>
                  <p:childTnLst>
                    <p:set>
                      <p:cBhvr>
                        <p:cTn dur="1" fill="hold">
                          <p:stCondLst>
                            <p:cond delay="0"/>
                          </p:stCondLst>
                        </p:cTn>
                        <p:tgtEl>
                          <p:spTgt spid="12293"/>
                        </p:tgtEl>
                        <p:attrNameLst>
                          <p:attrName>style.visibility</p:attrName>
                        </p:attrNameLst>
                      </p:cBhvr>
                      <p:to>
                        <p:strVal val="visible"/>
                      </p:to>
                    </p:set>
                    <p:animEffect transition="in" filter="dissolve">
                      <p:cBhvr>
                        <p:cTn dur="1000"/>
                        <p:tgtEl>
                          <p:spTgt spid="12293"/>
                        </p:tgtEl>
                      </p:cBhvr>
                    </p:animEffect>
                  </p:childTnLst>
                </p:cTn>
              </p:par>
            </p:tnLst>
          </p:tmpl>
          <p:tmpl lvl="5">
            <p:tnLst>
              <p:par>
                <p:cTn presetID="9" presetClass="entr" presetSubtype="0" fill="hold" nodeType="afterEffect">
                  <p:stCondLst>
                    <p:cond delay="0"/>
                  </p:stCondLst>
                  <p:childTnLst>
                    <p:set>
                      <p:cBhvr>
                        <p:cTn dur="1" fill="hold">
                          <p:stCondLst>
                            <p:cond delay="0"/>
                          </p:stCondLst>
                        </p:cTn>
                        <p:tgtEl>
                          <p:spTgt spid="12293"/>
                        </p:tgtEl>
                        <p:attrNameLst>
                          <p:attrName>style.visibility</p:attrName>
                        </p:attrNameLst>
                      </p:cBhvr>
                      <p:to>
                        <p:strVal val="visible"/>
                      </p:to>
                    </p:set>
                    <p:animEffect transition="in" filter="dissolve">
                      <p:cBhvr>
                        <p:cTn dur="1000"/>
                        <p:tgtEl>
                          <p:spTgt spid="12293"/>
                        </p:tgtEl>
                      </p:cBhvr>
                    </p:animEffect>
                  </p:childTnLst>
                </p:cTn>
              </p:par>
            </p:tnLst>
          </p:tmpl>
        </p:tmplLst>
      </p:bldP>
    </p:bldLst>
  </p:timing>
  <p:txStyles>
    <p:titleStyle>
      <a:lvl1pPr algn="ctr" rtl="0" fontAlgn="base">
        <a:spcBef>
          <a:spcPct val="0"/>
        </a:spcBef>
        <a:spcAft>
          <a:spcPct val="0"/>
        </a:spcAft>
        <a:defRPr sz="4400" b="1">
          <a:solidFill>
            <a:schemeClr val="accent1"/>
          </a:solidFill>
          <a:latin typeface="+mj-lt"/>
          <a:ea typeface="+mj-ea"/>
          <a:cs typeface="+mj-cs"/>
        </a:defRPr>
      </a:lvl1pPr>
      <a:lvl2pPr algn="ctr" rtl="0" fontAlgn="base">
        <a:spcBef>
          <a:spcPct val="0"/>
        </a:spcBef>
        <a:spcAft>
          <a:spcPct val="0"/>
        </a:spcAft>
        <a:defRPr sz="4400" b="1">
          <a:solidFill>
            <a:schemeClr val="accent1"/>
          </a:solidFill>
          <a:latin typeface="Arial" charset="0"/>
        </a:defRPr>
      </a:lvl2pPr>
      <a:lvl3pPr algn="ctr" rtl="0" fontAlgn="base">
        <a:spcBef>
          <a:spcPct val="0"/>
        </a:spcBef>
        <a:spcAft>
          <a:spcPct val="0"/>
        </a:spcAft>
        <a:defRPr sz="4400" b="1">
          <a:solidFill>
            <a:schemeClr val="accent1"/>
          </a:solidFill>
          <a:latin typeface="Arial" charset="0"/>
        </a:defRPr>
      </a:lvl3pPr>
      <a:lvl4pPr algn="ctr" rtl="0" fontAlgn="base">
        <a:spcBef>
          <a:spcPct val="0"/>
        </a:spcBef>
        <a:spcAft>
          <a:spcPct val="0"/>
        </a:spcAft>
        <a:defRPr sz="4400" b="1">
          <a:solidFill>
            <a:schemeClr val="accent1"/>
          </a:solidFill>
          <a:latin typeface="Arial" charset="0"/>
        </a:defRPr>
      </a:lvl4pPr>
      <a:lvl5pPr algn="ctr" rtl="0" fontAlgn="base">
        <a:spcBef>
          <a:spcPct val="0"/>
        </a:spcBef>
        <a:spcAft>
          <a:spcPct val="0"/>
        </a:spcAft>
        <a:defRPr sz="4400" b="1">
          <a:solidFill>
            <a:schemeClr val="accent1"/>
          </a:solidFill>
          <a:latin typeface="Arial" charset="0"/>
        </a:defRPr>
      </a:lvl5pPr>
      <a:lvl6pPr marL="457200" algn="ctr" rtl="0" fontAlgn="base">
        <a:spcBef>
          <a:spcPct val="0"/>
        </a:spcBef>
        <a:spcAft>
          <a:spcPct val="0"/>
        </a:spcAft>
        <a:defRPr sz="4400" b="1">
          <a:solidFill>
            <a:schemeClr val="accent1"/>
          </a:solidFill>
          <a:latin typeface="Arial" charset="0"/>
        </a:defRPr>
      </a:lvl6pPr>
      <a:lvl7pPr marL="914400" algn="ctr" rtl="0" fontAlgn="base">
        <a:spcBef>
          <a:spcPct val="0"/>
        </a:spcBef>
        <a:spcAft>
          <a:spcPct val="0"/>
        </a:spcAft>
        <a:defRPr sz="4400" b="1">
          <a:solidFill>
            <a:schemeClr val="accent1"/>
          </a:solidFill>
          <a:latin typeface="Arial" charset="0"/>
        </a:defRPr>
      </a:lvl7pPr>
      <a:lvl8pPr marL="1371600" algn="ctr" rtl="0" fontAlgn="base">
        <a:spcBef>
          <a:spcPct val="0"/>
        </a:spcBef>
        <a:spcAft>
          <a:spcPct val="0"/>
        </a:spcAft>
        <a:defRPr sz="4400" b="1">
          <a:solidFill>
            <a:schemeClr val="accent1"/>
          </a:solidFill>
          <a:latin typeface="Arial" charset="0"/>
        </a:defRPr>
      </a:lvl8pPr>
      <a:lvl9pPr marL="1828800" algn="ctr" rtl="0" fontAlgn="base">
        <a:spcBef>
          <a:spcPct val="0"/>
        </a:spcBef>
        <a:spcAft>
          <a:spcPct val="0"/>
        </a:spcAft>
        <a:defRPr sz="4400" b="1">
          <a:solidFill>
            <a:schemeClr val="accent1"/>
          </a:solidFill>
          <a:latin typeface="Arial" charset="0"/>
        </a:defRPr>
      </a:lvl9pPr>
    </p:titleStyle>
    <p:bodyStyle>
      <a:lvl1pPr marL="342900" indent="-342900" algn="l" rtl="0" fontAlgn="base">
        <a:spcBef>
          <a:spcPct val="20000"/>
        </a:spcBef>
        <a:spcAft>
          <a:spcPct val="0"/>
        </a:spcAft>
        <a:buChar char="•"/>
        <a:defRPr sz="3200">
          <a:solidFill>
            <a:schemeClr val="bg1"/>
          </a:solidFill>
          <a:latin typeface="+mn-lt"/>
          <a:ea typeface="+mn-ea"/>
          <a:cs typeface="+mn-cs"/>
        </a:defRPr>
      </a:lvl1pPr>
      <a:lvl2pPr marL="742950" indent="-285750" algn="l" rtl="0" fontAlgn="base">
        <a:spcBef>
          <a:spcPct val="20000"/>
        </a:spcBef>
        <a:spcAft>
          <a:spcPct val="0"/>
        </a:spcAft>
        <a:buChar char="–"/>
        <a:defRPr sz="2800">
          <a:solidFill>
            <a:schemeClr val="bg1"/>
          </a:solidFill>
          <a:latin typeface="+mn-lt"/>
        </a:defRPr>
      </a:lvl2pPr>
      <a:lvl3pPr marL="1143000" indent="-228600" algn="l" rtl="0" fontAlgn="base">
        <a:spcBef>
          <a:spcPct val="20000"/>
        </a:spcBef>
        <a:spcAft>
          <a:spcPct val="0"/>
        </a:spcAft>
        <a:buChar char="•"/>
        <a:defRPr sz="2400">
          <a:solidFill>
            <a:schemeClr val="bg1"/>
          </a:solidFill>
          <a:latin typeface="+mn-lt"/>
        </a:defRPr>
      </a:lvl3pPr>
      <a:lvl4pPr marL="1600200" indent="-228600" algn="l" rtl="0" fontAlgn="base">
        <a:spcBef>
          <a:spcPct val="20000"/>
        </a:spcBef>
        <a:spcAft>
          <a:spcPct val="0"/>
        </a:spcAft>
        <a:buChar char="–"/>
        <a:defRPr sz="2000">
          <a:solidFill>
            <a:schemeClr val="bg1"/>
          </a:solidFill>
          <a:latin typeface="+mn-lt"/>
        </a:defRPr>
      </a:lvl4pPr>
      <a:lvl5pPr marL="2057400" indent="-228600" algn="l" rtl="0" fontAlgn="base">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oiss.org/spip.php?article5828" TargetMode="Externa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75656" y="2348880"/>
            <a:ext cx="7126287" cy="1079500"/>
          </a:xfrm>
        </p:spPr>
        <p:txBody>
          <a:bodyPr/>
          <a:lstStyle/>
          <a:p>
            <a:pPr algn="r"/>
            <a:r>
              <a:rPr lang="es-ES" sz="3200" b="1" dirty="0">
                <a:effectLst>
                  <a:outerShdw blurRad="38100" dist="38100" dir="2700000" algn="tl">
                    <a:srgbClr val="C0C0C0"/>
                  </a:outerShdw>
                </a:effectLst>
              </a:rPr>
              <a:t>La Seguridad Social</a:t>
            </a:r>
            <a:r>
              <a:rPr lang="es-ES" sz="3200" b="1" dirty="0" smtClean="0">
                <a:effectLst>
                  <a:outerShdw blurRad="38100" dist="38100" dir="2700000" algn="tl">
                    <a:srgbClr val="C0C0C0"/>
                  </a:outerShdw>
                </a:effectLst>
              </a:rPr>
              <a:t>: sus reformas. </a:t>
            </a:r>
            <a:br>
              <a:rPr lang="es-ES" sz="3200" b="1" dirty="0" smtClean="0">
                <a:effectLst>
                  <a:outerShdw blurRad="38100" dist="38100" dir="2700000" algn="tl">
                    <a:srgbClr val="C0C0C0"/>
                  </a:outerShdw>
                </a:effectLst>
              </a:rPr>
            </a:br>
            <a:r>
              <a:rPr lang="es-ES" sz="3200" b="1" i="1" dirty="0" smtClean="0">
                <a:effectLst>
                  <a:outerShdw blurRad="38100" dist="38100" dir="2700000" algn="tl">
                    <a:srgbClr val="C0C0C0"/>
                  </a:outerShdw>
                </a:effectLst>
              </a:rPr>
              <a:t>Algunas ideas sobre su evolución </a:t>
            </a:r>
            <a:r>
              <a:rPr lang="es-ES" sz="3200" b="1" i="1" dirty="0">
                <a:effectLst>
                  <a:outerShdw blurRad="38100" dist="38100" dir="2700000" algn="tl">
                    <a:srgbClr val="C0C0C0"/>
                  </a:outerShdw>
                </a:effectLst>
              </a:rPr>
              <a:t>y perspectivas</a:t>
            </a:r>
          </a:p>
        </p:txBody>
      </p:sp>
      <p:sp>
        <p:nvSpPr>
          <p:cNvPr id="2051" name="Rectangle 3"/>
          <p:cNvSpPr>
            <a:spLocks noGrp="1" noChangeArrowheads="1"/>
          </p:cNvSpPr>
          <p:nvPr>
            <p:ph type="subTitle" idx="1"/>
          </p:nvPr>
        </p:nvSpPr>
        <p:spPr>
          <a:xfrm>
            <a:off x="395288" y="5157788"/>
            <a:ext cx="4608512" cy="1198562"/>
          </a:xfrm>
        </p:spPr>
        <p:txBody>
          <a:bodyPr/>
          <a:lstStyle/>
          <a:p>
            <a:pPr>
              <a:lnSpc>
                <a:spcPct val="90000"/>
              </a:lnSpc>
            </a:pPr>
            <a:r>
              <a:rPr lang="es-ES_tradnl" sz="1600" b="1" dirty="0"/>
              <a:t>Francis Zúñiga G.</a:t>
            </a:r>
            <a:endParaRPr lang="es-ES" sz="1600" b="1" dirty="0"/>
          </a:p>
          <a:p>
            <a:pPr>
              <a:lnSpc>
                <a:spcPct val="90000"/>
              </a:lnSpc>
            </a:pPr>
            <a:endParaRPr lang="es-ES" sz="1600" b="1" dirty="0">
              <a:solidFill>
                <a:srgbClr val="006699"/>
              </a:solidFill>
            </a:endParaRPr>
          </a:p>
        </p:txBody>
      </p:sp>
      <p:grpSp>
        <p:nvGrpSpPr>
          <p:cNvPr id="2" name="Group 4"/>
          <p:cNvGrpSpPr>
            <a:grpSpLocks/>
          </p:cNvGrpSpPr>
          <p:nvPr/>
        </p:nvGrpSpPr>
        <p:grpSpPr bwMode="auto">
          <a:xfrm>
            <a:off x="6588125" y="4581525"/>
            <a:ext cx="1800225" cy="1511300"/>
            <a:chOff x="4286" y="3203"/>
            <a:chExt cx="1134" cy="952"/>
          </a:xfrm>
        </p:grpSpPr>
        <p:pic>
          <p:nvPicPr>
            <p:cNvPr id="2053" name="Picture 5" descr="CA"/>
            <p:cNvPicPr>
              <a:picLocks noChangeAspect="1" noChangeArrowheads="1"/>
            </p:cNvPicPr>
            <p:nvPr/>
          </p:nvPicPr>
          <p:blipFill>
            <a:blip r:embed="rId2" cstate="print"/>
            <a:srcRect/>
            <a:stretch>
              <a:fillRect/>
            </a:stretch>
          </p:blipFill>
          <p:spPr bwMode="auto">
            <a:xfrm>
              <a:off x="4286" y="3385"/>
              <a:ext cx="1134" cy="687"/>
            </a:xfrm>
            <a:prstGeom prst="rect">
              <a:avLst/>
            </a:prstGeom>
            <a:noFill/>
          </p:spPr>
        </p:pic>
        <p:pic>
          <p:nvPicPr>
            <p:cNvPr id="2054" name="Picture 6" descr="orbe"/>
            <p:cNvPicPr>
              <a:picLocks noChangeAspect="1" noChangeArrowheads="1"/>
            </p:cNvPicPr>
            <p:nvPr/>
          </p:nvPicPr>
          <p:blipFill>
            <a:blip r:embed="rId3" cstate="print"/>
            <a:srcRect/>
            <a:stretch>
              <a:fillRect/>
            </a:stretch>
          </p:blipFill>
          <p:spPr bwMode="auto">
            <a:xfrm>
              <a:off x="4377" y="3203"/>
              <a:ext cx="952" cy="952"/>
            </a:xfrm>
            <a:prstGeom prst="rect">
              <a:avLst/>
            </a:prstGeom>
            <a:noFill/>
          </p:spPr>
        </p:pic>
      </p:gr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s-AR"/>
              <a:t>La fragmentación</a:t>
            </a:r>
          </a:p>
        </p:txBody>
      </p:sp>
      <p:sp>
        <p:nvSpPr>
          <p:cNvPr id="56323" name="Rectangle 3"/>
          <p:cNvSpPr>
            <a:spLocks noGrp="1" noChangeArrowheads="1"/>
          </p:cNvSpPr>
          <p:nvPr>
            <p:ph type="body" idx="1"/>
          </p:nvPr>
        </p:nvSpPr>
        <p:spPr/>
        <p:txBody>
          <a:bodyPr/>
          <a:lstStyle/>
          <a:p>
            <a:pPr algn="just">
              <a:lnSpc>
                <a:spcPct val="90000"/>
              </a:lnSpc>
            </a:pPr>
            <a:r>
              <a:rPr lang="es-AR" sz="2400" dirty="0"/>
              <a:t>En varios países, el origen de los sistemas determinó que existan muchos esquemas en forma paralela, con problemas de equidad, eficiencia y regulación.</a:t>
            </a:r>
          </a:p>
          <a:p>
            <a:pPr algn="just">
              <a:lnSpc>
                <a:spcPct val="90000"/>
              </a:lnSpc>
            </a:pPr>
            <a:r>
              <a:rPr lang="es-AR" sz="2400" dirty="0" smtClean="0"/>
              <a:t>En materia de pensiones en </a:t>
            </a:r>
            <a:r>
              <a:rPr lang="es-AR" sz="2400" dirty="0"/>
              <a:t>Chile, antes de la reforma, había más de 90 regímenes, en Argentina, aún hoy subsisten más de 100 instituciones autónomas con regímenes provinciales, municipales y </a:t>
            </a:r>
            <a:r>
              <a:rPr lang="es-AR" sz="2400" dirty="0" smtClean="0"/>
              <a:t>profesionales, en América Central solo en Costa Rica subsisten alrededor de 16 regímenes algunas dependientes directos del presupuesto nacional.</a:t>
            </a:r>
            <a:endParaRPr lang="es-AR"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Fragmentación</a:t>
            </a:r>
            <a:endParaRPr lang="es-CR" dirty="0"/>
          </a:p>
        </p:txBody>
      </p:sp>
      <p:sp>
        <p:nvSpPr>
          <p:cNvPr id="3" name="2 Marcador de contenido"/>
          <p:cNvSpPr>
            <a:spLocks noGrp="1"/>
          </p:cNvSpPr>
          <p:nvPr>
            <p:ph idx="1"/>
          </p:nvPr>
        </p:nvSpPr>
        <p:spPr/>
        <p:txBody>
          <a:bodyPr/>
          <a:lstStyle/>
          <a:p>
            <a:pPr algn="just"/>
            <a:r>
              <a:rPr lang="es-CR" sz="2400" dirty="0" smtClean="0"/>
              <a:t>El patrón dominante en AL es conocido como  “pluralismo fragmentado”, que enfatiza la gran heterogeneidad e inequidad en la distribución de derechos y en el acceso a servicios de salud para distintos segmentos de la población. Así, mientras en un extremo de este modelo algunos ciudadanos tienen acceso a tecnología médica de punta; en el otro, los más pobres, están condenados a servicios de muy baja calidad (Tobar, 2006: 284).</a:t>
            </a:r>
            <a:endParaRPr lang="es-C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s-AR"/>
              <a:t>La Equidad Interna</a:t>
            </a:r>
          </a:p>
        </p:txBody>
      </p:sp>
      <p:sp>
        <p:nvSpPr>
          <p:cNvPr id="58371" name="Rectangle 3"/>
          <p:cNvSpPr>
            <a:spLocks noGrp="1" noChangeArrowheads="1"/>
          </p:cNvSpPr>
          <p:nvPr>
            <p:ph type="body" idx="1"/>
          </p:nvPr>
        </p:nvSpPr>
        <p:spPr>
          <a:xfrm>
            <a:off x="457200" y="1600201"/>
            <a:ext cx="8229600" cy="4205064"/>
          </a:xfrm>
        </p:spPr>
        <p:txBody>
          <a:bodyPr/>
          <a:lstStyle/>
          <a:p>
            <a:pPr algn="just"/>
            <a:r>
              <a:rPr lang="es-AR" sz="2400" dirty="0"/>
              <a:t>La multiplicidad de regímenes implicaba reglas de participación muy variables</a:t>
            </a:r>
          </a:p>
          <a:p>
            <a:pPr algn="just"/>
            <a:r>
              <a:rPr lang="es-AR" sz="2400" dirty="0"/>
              <a:t>Los principales </a:t>
            </a:r>
            <a:r>
              <a:rPr lang="es-AR" sz="2400" dirty="0" smtClean="0"/>
              <a:t>problemas, por lo menos en sistema de pensiones, </a:t>
            </a:r>
            <a:r>
              <a:rPr lang="es-AR" sz="2400" dirty="0"/>
              <a:t>eran de diferencias en los parámetros:</a:t>
            </a:r>
          </a:p>
          <a:p>
            <a:pPr lvl="1"/>
            <a:r>
              <a:rPr lang="es-AR" sz="2400" dirty="0"/>
              <a:t>Edad mínima de retiro</a:t>
            </a:r>
          </a:p>
          <a:p>
            <a:pPr lvl="1"/>
            <a:r>
              <a:rPr lang="es-AR" sz="2400" dirty="0"/>
              <a:t>Tasa de reemplazo</a:t>
            </a:r>
          </a:p>
          <a:p>
            <a:pPr lvl="1"/>
            <a:r>
              <a:rPr lang="es-AR" sz="2400" dirty="0"/>
              <a:t>Años aportados exigibles</a:t>
            </a:r>
          </a:p>
          <a:p>
            <a:pPr lvl="1"/>
            <a:r>
              <a:rPr lang="es-AR" sz="2400" dirty="0"/>
              <a:t>Indexación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s-AR"/>
              <a:t>El envejecimiento</a:t>
            </a:r>
          </a:p>
        </p:txBody>
      </p:sp>
      <p:sp>
        <p:nvSpPr>
          <p:cNvPr id="112643" name="Rectangle 3"/>
          <p:cNvSpPr>
            <a:spLocks noGrp="1" noChangeArrowheads="1"/>
          </p:cNvSpPr>
          <p:nvPr>
            <p:ph type="body" idx="1"/>
          </p:nvPr>
        </p:nvSpPr>
        <p:spPr/>
        <p:txBody>
          <a:bodyPr/>
          <a:lstStyle/>
          <a:p>
            <a:r>
              <a:rPr lang="es-AR" dirty="0"/>
              <a:t>El envejecimiento poblacional </a:t>
            </a:r>
            <a:r>
              <a:rPr lang="es-AR" dirty="0" smtClean="0"/>
              <a:t>como fenómeno </a:t>
            </a:r>
            <a:r>
              <a:rPr lang="es-AR" dirty="0"/>
              <a:t>mundial </a:t>
            </a:r>
            <a:endParaRPr lang="es-AR" dirty="0" smtClean="0"/>
          </a:p>
          <a:p>
            <a:r>
              <a:rPr lang="es-AR" dirty="0" smtClean="0"/>
              <a:t>Causas</a:t>
            </a:r>
            <a:r>
              <a:rPr lang="es-AR" dirty="0"/>
              <a:t>: </a:t>
            </a:r>
            <a:endParaRPr lang="es-AR" dirty="0" smtClean="0"/>
          </a:p>
          <a:p>
            <a:pPr lvl="1"/>
            <a:r>
              <a:rPr lang="es-AR" dirty="0" smtClean="0"/>
              <a:t>Descenso </a:t>
            </a:r>
            <a:r>
              <a:rPr lang="es-AR" dirty="0"/>
              <a:t>de la Fecundidad </a:t>
            </a:r>
          </a:p>
          <a:p>
            <a:pPr lvl="1"/>
            <a:r>
              <a:rPr lang="es-AR" dirty="0"/>
              <a:t>Descenso de la Mortalidad entre los </a:t>
            </a:r>
            <a:r>
              <a:rPr lang="es-AR" dirty="0" smtClean="0"/>
              <a:t>Adultos Mayores</a:t>
            </a:r>
            <a:endParaRPr lang="es-AR" dirty="0"/>
          </a:p>
          <a:p>
            <a:pPr lvl="1"/>
            <a:r>
              <a:rPr lang="es-AR" dirty="0"/>
              <a:t>El futuro es difícil de </a:t>
            </a:r>
            <a:r>
              <a:rPr lang="es-AR" dirty="0" smtClean="0"/>
              <a:t>predecir</a:t>
            </a:r>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body" idx="1"/>
          </p:nvPr>
        </p:nvSpPr>
        <p:spPr/>
        <p:txBody>
          <a:bodyPr/>
          <a:lstStyle/>
          <a:p>
            <a:r>
              <a:rPr lang="es-AR" dirty="0" smtClean="0"/>
              <a:t>Algunos </a:t>
            </a:r>
            <a:r>
              <a:rPr lang="es-AR" dirty="0"/>
              <a:t>de los países tiene una amplia cobertura previsional en términos legales</a:t>
            </a:r>
          </a:p>
          <a:p>
            <a:r>
              <a:rPr lang="es-AR" dirty="0"/>
              <a:t>Pero la dinámica de los mercados de trabajo hacen que proporciones muy altas de trabajadores queden </a:t>
            </a:r>
            <a:r>
              <a:rPr lang="es-AR" dirty="0" smtClean="0"/>
              <a:t>excluidas</a:t>
            </a:r>
            <a:endParaRPr lang="es-AR" dirty="0"/>
          </a:p>
        </p:txBody>
      </p:sp>
      <p:sp>
        <p:nvSpPr>
          <p:cNvPr id="61444" name="Rectangle 4"/>
          <p:cNvSpPr>
            <a:spLocks noGrp="1" noChangeArrowheads="1"/>
          </p:cNvSpPr>
          <p:nvPr>
            <p:ph type="title"/>
          </p:nvPr>
        </p:nvSpPr>
        <p:spPr/>
        <p:txBody>
          <a:bodyPr/>
          <a:lstStyle/>
          <a:p>
            <a:r>
              <a:rPr lang="es-AR"/>
              <a:t>La Cobertura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82" name="Rectangle 2"/>
          <p:cNvSpPr>
            <a:spLocks noGrp="1" noChangeArrowheads="1"/>
          </p:cNvSpPr>
          <p:nvPr>
            <p:ph type="title" idx="4294967295"/>
          </p:nvPr>
        </p:nvSpPr>
        <p:spPr>
          <a:xfrm>
            <a:off x="1835150" y="274638"/>
            <a:ext cx="6851650" cy="706437"/>
          </a:xfrm>
          <a:noFill/>
        </p:spPr>
        <p:txBody>
          <a:bodyPr/>
          <a:lstStyle/>
          <a:p>
            <a:pPr algn="ctr"/>
            <a:r>
              <a:rPr lang="es-ES" sz="4000" dirty="0" smtClean="0">
                <a:effectLst/>
              </a:rPr>
              <a:t>Datos</a:t>
            </a:r>
            <a:endParaRPr lang="en-US" sz="4000" dirty="0" smtClean="0">
              <a:effectLst/>
            </a:endParaRPr>
          </a:p>
        </p:txBody>
      </p:sp>
      <p:sp>
        <p:nvSpPr>
          <p:cNvPr id="174083" name="Rectangle 3"/>
          <p:cNvSpPr>
            <a:spLocks noGrp="1" noChangeArrowheads="1"/>
          </p:cNvSpPr>
          <p:nvPr>
            <p:ph type="body" idx="4294967295"/>
          </p:nvPr>
        </p:nvSpPr>
        <p:spPr>
          <a:xfrm>
            <a:off x="755577" y="1125538"/>
            <a:ext cx="7931224" cy="5068887"/>
          </a:xfrm>
        </p:spPr>
        <p:txBody>
          <a:bodyPr/>
          <a:lstStyle/>
          <a:p>
            <a:pPr algn="just">
              <a:lnSpc>
                <a:spcPct val="90000"/>
              </a:lnSpc>
              <a:buNone/>
            </a:pPr>
            <a:r>
              <a:rPr lang="en-US" sz="2000" dirty="0" smtClean="0"/>
              <a:t> 	“</a:t>
            </a:r>
            <a:r>
              <a:rPr lang="es-CR" sz="2000" dirty="0" smtClean="0"/>
              <a:t>La tasa de cobertura de la población económicamente activa es inferior al 30% en 8 de los 18 países con que se cuenta información a fines de la primera década del 2000. </a:t>
            </a:r>
          </a:p>
          <a:p>
            <a:pPr algn="just">
              <a:lnSpc>
                <a:spcPct val="90000"/>
              </a:lnSpc>
              <a:buNone/>
            </a:pPr>
            <a:r>
              <a:rPr lang="es-CR" sz="2000" dirty="0" smtClean="0"/>
              <a:t>	La posición relativa de estos países respecto al resto de la región no es muy distinta a la observada a principios de la década. Algunos países, como Perú y República Dominicana han mostrado mejoras importantes, pero aún mantienen niveles de cobertura muy bajos. En el otro extremo, sólo Chile, Uruguay, Costa Rica, Argentina y Brasil presentan niveles de cobertura de la población activa que supera el 50 porciento (</a:t>
            </a:r>
            <a:r>
              <a:rPr lang="es-CR" sz="2000" dirty="0" err="1" smtClean="0"/>
              <a:t>Roffman</a:t>
            </a:r>
            <a:r>
              <a:rPr lang="es-CR" sz="2000" dirty="0" smtClean="0"/>
              <a:t> y Oliveira-2011)</a:t>
            </a:r>
            <a:endParaRPr lang="en-US" sz="20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74082"/>
                                        </p:tgtEl>
                                        <p:attrNameLst>
                                          <p:attrName>style.visibility</p:attrName>
                                        </p:attrNameLst>
                                      </p:cBhvr>
                                      <p:to>
                                        <p:strVal val="visible"/>
                                      </p:to>
                                    </p:set>
                                    <p:anim calcmode="lin" valueType="num">
                                      <p:cBhvr>
                                        <p:cTn id="7" dur="500" fill="hold"/>
                                        <p:tgtEl>
                                          <p:spTgt spid="174082"/>
                                        </p:tgtEl>
                                        <p:attrNameLst>
                                          <p:attrName>ppt_w</p:attrName>
                                        </p:attrNameLst>
                                      </p:cBhvr>
                                      <p:tavLst>
                                        <p:tav tm="0">
                                          <p:val>
                                            <p:fltVal val="0"/>
                                          </p:val>
                                        </p:tav>
                                        <p:tav tm="100000">
                                          <p:val>
                                            <p:strVal val="#ppt_w"/>
                                          </p:val>
                                        </p:tav>
                                      </p:tavLst>
                                    </p:anim>
                                    <p:anim calcmode="lin" valueType="num">
                                      <p:cBhvr>
                                        <p:cTn id="8" dur="500" fill="hold"/>
                                        <p:tgtEl>
                                          <p:spTgt spid="174082"/>
                                        </p:tgtEl>
                                        <p:attrNameLst>
                                          <p:attrName>ppt_h</p:attrName>
                                        </p:attrNameLst>
                                      </p:cBhvr>
                                      <p:tavLst>
                                        <p:tav tm="0">
                                          <p:val>
                                            <p:fltVal val="0"/>
                                          </p:val>
                                        </p:tav>
                                        <p:tav tm="100000">
                                          <p:val>
                                            <p:strVal val="#ppt_h"/>
                                          </p:val>
                                        </p:tav>
                                      </p:tavLst>
                                    </p:anim>
                                    <p:animEffect transition="in" filter="fade">
                                      <p:cBhvr>
                                        <p:cTn id="9" dur="500"/>
                                        <p:tgtEl>
                                          <p:spTgt spid="17408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74083">
                                            <p:txEl>
                                              <p:pRg st="0" end="0"/>
                                            </p:txEl>
                                          </p:spTgt>
                                        </p:tgtEl>
                                        <p:attrNameLst>
                                          <p:attrName>style.visibility</p:attrName>
                                        </p:attrNameLst>
                                      </p:cBhvr>
                                      <p:to>
                                        <p:strVal val="visible"/>
                                      </p:to>
                                    </p:set>
                                    <p:animEffect transition="in" filter="fade">
                                      <p:cBhvr>
                                        <p:cTn id="14" dur="1000">
                                          <p:stCondLst>
                                            <p:cond delay="0"/>
                                          </p:stCondLst>
                                        </p:cTn>
                                        <p:tgtEl>
                                          <p:spTgt spid="17408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74083">
                                            <p:txEl>
                                              <p:pRg st="1" end="1"/>
                                            </p:txEl>
                                          </p:spTgt>
                                        </p:tgtEl>
                                        <p:attrNameLst>
                                          <p:attrName>style.visibility</p:attrName>
                                        </p:attrNameLst>
                                      </p:cBhvr>
                                      <p:to>
                                        <p:strVal val="visible"/>
                                      </p:to>
                                    </p:set>
                                    <p:animEffect transition="in" filter="fade">
                                      <p:cBhvr>
                                        <p:cTn id="19" dur="1000">
                                          <p:stCondLst>
                                            <p:cond delay="0"/>
                                          </p:stCondLst>
                                        </p:cTn>
                                        <p:tgtEl>
                                          <p:spTgt spid="1740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2" grpId="0"/>
      <p:bldP spid="17408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1835150" y="274638"/>
            <a:ext cx="6851650" cy="633412"/>
          </a:xfrm>
          <a:noFill/>
        </p:spPr>
        <p:txBody>
          <a:bodyPr/>
          <a:lstStyle/>
          <a:p>
            <a:r>
              <a:rPr lang="es-ES" sz="4000" smtClean="0">
                <a:effectLst/>
              </a:rPr>
              <a:t>América Latina</a:t>
            </a:r>
            <a:endParaRPr lang="en-US" sz="4000" smtClean="0">
              <a:effectLst/>
            </a:endParaRPr>
          </a:p>
        </p:txBody>
      </p:sp>
      <p:sp>
        <p:nvSpPr>
          <p:cNvPr id="179203" name="Rectangle 3"/>
          <p:cNvSpPr>
            <a:spLocks noGrp="1" noChangeArrowheads="1"/>
          </p:cNvSpPr>
          <p:nvPr>
            <p:ph type="body" idx="4294967295"/>
          </p:nvPr>
        </p:nvSpPr>
        <p:spPr>
          <a:xfrm>
            <a:off x="1258888" y="908050"/>
            <a:ext cx="7427912" cy="5286375"/>
          </a:xfrm>
        </p:spPr>
        <p:txBody>
          <a:bodyPr/>
          <a:lstStyle/>
          <a:p>
            <a:pPr algn="just">
              <a:lnSpc>
                <a:spcPct val="80000"/>
              </a:lnSpc>
            </a:pPr>
            <a:r>
              <a:rPr lang="en-US" sz="1600" dirty="0" smtClean="0"/>
              <a:t>“Los </a:t>
            </a:r>
            <a:r>
              <a:rPr lang="en-US" sz="1600" dirty="0" err="1" smtClean="0"/>
              <a:t>países</a:t>
            </a:r>
            <a:r>
              <a:rPr lang="en-US" sz="1600" dirty="0" smtClean="0"/>
              <a:t> del </a:t>
            </a:r>
            <a:r>
              <a:rPr lang="en-US" sz="1600" dirty="0" err="1" smtClean="0"/>
              <a:t>grupo</a:t>
            </a:r>
            <a:r>
              <a:rPr lang="en-US" sz="1600" dirty="0" smtClean="0"/>
              <a:t> 1 (Chile, Costa Rica, Uruguay, Brasil, Argentina y Panamá), los </a:t>
            </a:r>
            <a:r>
              <a:rPr lang="en-US" sz="1600" dirty="0" err="1" smtClean="0"/>
              <a:t>socialmente</a:t>
            </a:r>
            <a:r>
              <a:rPr lang="en-US" sz="1600" dirty="0" smtClean="0"/>
              <a:t> </a:t>
            </a:r>
            <a:r>
              <a:rPr lang="en-US" sz="1600" dirty="0" err="1" smtClean="0"/>
              <a:t>más</a:t>
            </a:r>
            <a:r>
              <a:rPr lang="en-US" sz="1600" dirty="0" smtClean="0"/>
              <a:t> </a:t>
            </a:r>
            <a:r>
              <a:rPr lang="en-US" sz="1600" dirty="0" err="1" smtClean="0"/>
              <a:t>desarrollados</a:t>
            </a:r>
            <a:r>
              <a:rPr lang="en-US" sz="1600" dirty="0" smtClean="0"/>
              <a:t>, </a:t>
            </a:r>
            <a:r>
              <a:rPr lang="en-US" sz="1600" dirty="0" err="1" smtClean="0"/>
              <a:t>gozan</a:t>
            </a:r>
            <a:r>
              <a:rPr lang="en-US" sz="1600" dirty="0" smtClean="0"/>
              <a:t> de la cobertura combinada mayor, </a:t>
            </a:r>
            <a:r>
              <a:rPr lang="en-US" sz="1600" dirty="0" err="1" smtClean="0"/>
              <a:t>facilitada</a:t>
            </a:r>
            <a:r>
              <a:rPr lang="en-US" sz="1600" dirty="0" smtClean="0"/>
              <a:t> </a:t>
            </a:r>
            <a:r>
              <a:rPr lang="en-US" sz="1600" dirty="0" err="1" smtClean="0"/>
              <a:t>porque</a:t>
            </a:r>
            <a:r>
              <a:rPr lang="en-US" sz="1600" dirty="0" smtClean="0"/>
              <a:t> </a:t>
            </a:r>
            <a:r>
              <a:rPr lang="en-US" sz="1600" dirty="0" err="1" smtClean="0"/>
              <a:t>tienen</a:t>
            </a:r>
            <a:r>
              <a:rPr lang="en-US" sz="1600" dirty="0" smtClean="0"/>
              <a:t> el </a:t>
            </a:r>
            <a:r>
              <a:rPr lang="en-US" sz="1600" dirty="0" err="1" smtClean="0"/>
              <a:t>menor</a:t>
            </a:r>
            <a:r>
              <a:rPr lang="en-US" sz="1600" dirty="0" smtClean="0"/>
              <a:t> sector informal (</a:t>
            </a:r>
            <a:r>
              <a:rPr lang="en-US" sz="1600" dirty="0" err="1" smtClean="0"/>
              <a:t>usualmente</a:t>
            </a:r>
            <a:r>
              <a:rPr lang="en-US" sz="1600" dirty="0" smtClean="0"/>
              <a:t> no </a:t>
            </a:r>
            <a:r>
              <a:rPr lang="en-US" sz="1600" dirty="0" err="1" smtClean="0"/>
              <a:t>cubierto</a:t>
            </a:r>
            <a:r>
              <a:rPr lang="en-US" sz="1600" dirty="0" smtClean="0"/>
              <a:t> </a:t>
            </a:r>
            <a:r>
              <a:rPr lang="en-US" sz="1600" dirty="0" err="1" smtClean="0"/>
              <a:t>por</a:t>
            </a:r>
            <a:r>
              <a:rPr lang="en-US" sz="1600" dirty="0" smtClean="0"/>
              <a:t> la </a:t>
            </a:r>
            <a:r>
              <a:rPr lang="en-US" sz="1600" dirty="0" err="1" smtClean="0"/>
              <a:t>seguridad</a:t>
            </a:r>
            <a:r>
              <a:rPr lang="en-US" sz="1600" dirty="0" smtClean="0"/>
              <a:t> social), </a:t>
            </a:r>
            <a:r>
              <a:rPr lang="en-US" sz="1600" dirty="0" err="1" smtClean="0"/>
              <a:t>así</a:t>
            </a:r>
            <a:r>
              <a:rPr lang="en-US" sz="1600" dirty="0" smtClean="0"/>
              <a:t> </a:t>
            </a:r>
            <a:r>
              <a:rPr lang="en-US" sz="1600" dirty="0" err="1" smtClean="0"/>
              <a:t>como</a:t>
            </a:r>
            <a:r>
              <a:rPr lang="en-US" sz="1600" dirty="0" smtClean="0"/>
              <a:t> la </a:t>
            </a:r>
            <a:r>
              <a:rPr lang="en-US" sz="1600" dirty="0" err="1" smtClean="0"/>
              <a:t>incidencia</a:t>
            </a:r>
            <a:r>
              <a:rPr lang="en-US" sz="1600" dirty="0" smtClean="0"/>
              <a:t> de </a:t>
            </a:r>
            <a:r>
              <a:rPr lang="en-US" sz="1600" dirty="0" err="1" smtClean="0"/>
              <a:t>pobreza</a:t>
            </a:r>
            <a:r>
              <a:rPr lang="en-US" sz="1600" dirty="0" smtClean="0"/>
              <a:t> inferior, </a:t>
            </a:r>
            <a:r>
              <a:rPr lang="en-US" sz="1600" dirty="0" err="1" smtClean="0"/>
              <a:t>además</a:t>
            </a:r>
            <a:r>
              <a:rPr lang="en-US" sz="1600" dirty="0" smtClean="0"/>
              <a:t> </a:t>
            </a:r>
            <a:r>
              <a:rPr lang="en-US" sz="1600" dirty="0" err="1" smtClean="0"/>
              <a:t>otorgan</a:t>
            </a:r>
            <a:r>
              <a:rPr lang="en-US" sz="1600" dirty="0" smtClean="0"/>
              <a:t> pensiones </a:t>
            </a:r>
            <a:r>
              <a:rPr lang="en-US" sz="1600" dirty="0" err="1" smtClean="0"/>
              <a:t>asistenciales</a:t>
            </a:r>
            <a:r>
              <a:rPr lang="en-US" sz="1600" dirty="0" smtClean="0"/>
              <a:t> a los </a:t>
            </a:r>
            <a:r>
              <a:rPr lang="en-US" sz="1600" dirty="0" err="1" smtClean="0"/>
              <a:t>pobres</a:t>
            </a:r>
            <a:r>
              <a:rPr lang="en-US" sz="1600" dirty="0" smtClean="0"/>
              <a:t> (salvo Panamá). </a:t>
            </a:r>
            <a:r>
              <a:rPr lang="en-US" sz="1600" dirty="0" err="1" smtClean="0"/>
              <a:t>También</a:t>
            </a:r>
            <a:r>
              <a:rPr lang="en-US" sz="1600" dirty="0" smtClean="0"/>
              <a:t> </a:t>
            </a:r>
            <a:r>
              <a:rPr lang="en-US" sz="1600" dirty="0" err="1" smtClean="0"/>
              <a:t>tienen</a:t>
            </a:r>
            <a:r>
              <a:rPr lang="en-US" sz="1600" dirty="0" smtClean="0"/>
              <a:t> la </a:t>
            </a:r>
            <a:r>
              <a:rPr lang="en-US" sz="1600" dirty="0" err="1" smtClean="0"/>
              <a:t>relación</a:t>
            </a:r>
            <a:r>
              <a:rPr lang="en-US" sz="1600" dirty="0" smtClean="0"/>
              <a:t> de </a:t>
            </a:r>
            <a:r>
              <a:rPr lang="en-US" sz="1600" dirty="0" err="1" smtClean="0"/>
              <a:t>dependencia</a:t>
            </a:r>
            <a:r>
              <a:rPr lang="en-US" sz="1600" dirty="0" smtClean="0"/>
              <a:t> </a:t>
            </a:r>
            <a:r>
              <a:rPr lang="en-US" sz="1600" dirty="0" err="1" smtClean="0"/>
              <a:t>más</a:t>
            </a:r>
            <a:r>
              <a:rPr lang="en-US" sz="1600" dirty="0" smtClean="0"/>
              <a:t> </a:t>
            </a:r>
            <a:r>
              <a:rPr lang="en-US" sz="1600" dirty="0" err="1" smtClean="0"/>
              <a:t>baja</a:t>
            </a:r>
            <a:r>
              <a:rPr lang="en-US" sz="1600" dirty="0" smtClean="0"/>
              <a:t> (</a:t>
            </a:r>
            <a:r>
              <a:rPr lang="en-US" sz="1600" dirty="0" err="1" smtClean="0"/>
              <a:t>transición</a:t>
            </a:r>
            <a:r>
              <a:rPr lang="en-US" sz="1600" dirty="0" smtClean="0"/>
              <a:t> </a:t>
            </a:r>
            <a:r>
              <a:rPr lang="en-US" sz="1600" dirty="0" err="1" smtClean="0"/>
              <a:t>demográfica</a:t>
            </a:r>
            <a:r>
              <a:rPr lang="en-US" sz="1600" dirty="0" smtClean="0"/>
              <a:t> </a:t>
            </a:r>
            <a:r>
              <a:rPr lang="en-US" sz="1600" dirty="0" err="1" smtClean="0"/>
              <a:t>avanzada</a:t>
            </a:r>
            <a:r>
              <a:rPr lang="en-US" sz="1600" dirty="0" smtClean="0"/>
              <a:t>), </a:t>
            </a:r>
            <a:r>
              <a:rPr lang="en-US" sz="1600" dirty="0" err="1" smtClean="0"/>
              <a:t>disfrutan</a:t>
            </a:r>
            <a:r>
              <a:rPr lang="en-US" sz="1600" dirty="0" smtClean="0"/>
              <a:t> del bono </a:t>
            </a:r>
            <a:r>
              <a:rPr lang="en-US" sz="1600" dirty="0" err="1" smtClean="0"/>
              <a:t>demográfico</a:t>
            </a:r>
            <a:r>
              <a:rPr lang="en-US" sz="1600" dirty="0" smtClean="0"/>
              <a:t> </a:t>
            </a:r>
            <a:r>
              <a:rPr lang="en-US" sz="1600" dirty="0" err="1" smtClean="0"/>
              <a:t>pero</a:t>
            </a:r>
            <a:r>
              <a:rPr lang="en-US" sz="1600" dirty="0" smtClean="0"/>
              <a:t> </a:t>
            </a:r>
            <a:r>
              <a:rPr lang="en-US" sz="1600" dirty="0" err="1" smtClean="0"/>
              <a:t>su</a:t>
            </a:r>
            <a:r>
              <a:rPr lang="en-US" sz="1600" dirty="0" smtClean="0"/>
              <a:t> </a:t>
            </a:r>
            <a:r>
              <a:rPr lang="en-US" sz="1600" dirty="0" err="1" smtClean="0"/>
              <a:t>ventana</a:t>
            </a:r>
            <a:r>
              <a:rPr lang="en-US" sz="1600" dirty="0" smtClean="0"/>
              <a:t> de </a:t>
            </a:r>
            <a:r>
              <a:rPr lang="en-US" sz="1600" dirty="0" err="1" smtClean="0"/>
              <a:t>oportunidad</a:t>
            </a:r>
            <a:r>
              <a:rPr lang="en-US" sz="1600" dirty="0" smtClean="0"/>
              <a:t> </a:t>
            </a:r>
            <a:r>
              <a:rPr lang="en-US" sz="1600" dirty="0" err="1" smtClean="0"/>
              <a:t>es</a:t>
            </a:r>
            <a:r>
              <a:rPr lang="en-US" sz="1600" dirty="0" smtClean="0"/>
              <a:t> </a:t>
            </a:r>
            <a:r>
              <a:rPr lang="en-US" sz="1600" dirty="0" err="1" smtClean="0"/>
              <a:t>más</a:t>
            </a:r>
            <a:r>
              <a:rPr lang="en-US" sz="1600" dirty="0" smtClean="0"/>
              <a:t> </a:t>
            </a:r>
            <a:r>
              <a:rPr lang="en-US" sz="1600" dirty="0" err="1" smtClean="0"/>
              <a:t>corta</a:t>
            </a:r>
            <a:r>
              <a:rPr lang="en-US" sz="1600" dirty="0" smtClean="0"/>
              <a:t> </a:t>
            </a:r>
            <a:r>
              <a:rPr lang="en-US" sz="1600" dirty="0" err="1" smtClean="0"/>
              <a:t>que</a:t>
            </a:r>
            <a:r>
              <a:rPr lang="en-US" sz="1600" dirty="0" smtClean="0"/>
              <a:t> en los </a:t>
            </a:r>
            <a:r>
              <a:rPr lang="en-US" sz="1600" dirty="0" err="1" smtClean="0"/>
              <a:t>otros</a:t>
            </a:r>
            <a:r>
              <a:rPr lang="en-US" sz="1600" dirty="0" smtClean="0"/>
              <a:t> dos </a:t>
            </a:r>
            <a:r>
              <a:rPr lang="en-US" sz="1600" dirty="0" err="1" smtClean="0"/>
              <a:t>grupos</a:t>
            </a:r>
            <a:r>
              <a:rPr lang="en-US" sz="1600" dirty="0" smtClean="0"/>
              <a:t>.</a:t>
            </a:r>
          </a:p>
          <a:p>
            <a:pPr algn="just">
              <a:lnSpc>
                <a:spcPct val="80000"/>
              </a:lnSpc>
            </a:pPr>
            <a:r>
              <a:rPr lang="en-US" sz="1600" dirty="0" smtClean="0"/>
              <a:t>Los </a:t>
            </a:r>
            <a:r>
              <a:rPr lang="en-US" sz="1600" dirty="0" err="1" smtClean="0"/>
              <a:t>países</a:t>
            </a:r>
            <a:r>
              <a:rPr lang="en-US" sz="1600" dirty="0" smtClean="0"/>
              <a:t> del </a:t>
            </a:r>
            <a:r>
              <a:rPr lang="en-US" sz="1600" dirty="0" err="1" smtClean="0"/>
              <a:t>grupo</a:t>
            </a:r>
            <a:r>
              <a:rPr lang="en-US" sz="1600" dirty="0" smtClean="0"/>
              <a:t> 2 (Colombia, Venezuela y México) </a:t>
            </a:r>
            <a:r>
              <a:rPr lang="en-US" sz="1600" dirty="0" err="1" smtClean="0"/>
              <a:t>ocupan</a:t>
            </a:r>
            <a:r>
              <a:rPr lang="en-US" sz="1600" dirty="0" smtClean="0"/>
              <a:t> </a:t>
            </a:r>
            <a:r>
              <a:rPr lang="en-US" sz="1600" dirty="0" err="1" smtClean="0"/>
              <a:t>una</a:t>
            </a:r>
            <a:r>
              <a:rPr lang="en-US" sz="1600" dirty="0" smtClean="0"/>
              <a:t> </a:t>
            </a:r>
            <a:r>
              <a:rPr lang="en-US" sz="1600" dirty="0" err="1" smtClean="0"/>
              <a:t>posición</a:t>
            </a:r>
            <a:r>
              <a:rPr lang="en-US" sz="1600" dirty="0" smtClean="0"/>
              <a:t> </a:t>
            </a:r>
            <a:r>
              <a:rPr lang="en-US" sz="1600" dirty="0" err="1" smtClean="0"/>
              <a:t>intermedia</a:t>
            </a:r>
            <a:r>
              <a:rPr lang="en-US" sz="1600" dirty="0" smtClean="0"/>
              <a:t> entre los </a:t>
            </a:r>
            <a:r>
              <a:rPr lang="en-US" sz="1600" dirty="0" err="1" smtClean="0"/>
              <a:t>grupos</a:t>
            </a:r>
            <a:r>
              <a:rPr lang="en-US" sz="1600" dirty="0" smtClean="0"/>
              <a:t> 1 y 3 </a:t>
            </a:r>
            <a:r>
              <a:rPr lang="en-US" sz="1600" dirty="0" err="1" smtClean="0"/>
              <a:t>respecto</a:t>
            </a:r>
            <a:r>
              <a:rPr lang="en-US" sz="1600" dirty="0" smtClean="0"/>
              <a:t> a </a:t>
            </a:r>
            <a:r>
              <a:rPr lang="en-US" sz="1600" dirty="0" err="1" smtClean="0"/>
              <a:t>su</a:t>
            </a:r>
            <a:r>
              <a:rPr lang="en-US" sz="1600" dirty="0" smtClean="0"/>
              <a:t> </a:t>
            </a:r>
            <a:r>
              <a:rPr lang="en-US" sz="1600" dirty="0" err="1" smtClean="0"/>
              <a:t>desarrollo</a:t>
            </a:r>
            <a:r>
              <a:rPr lang="en-US" sz="1600" dirty="0" smtClean="0"/>
              <a:t> social, la cobertura y los </a:t>
            </a:r>
            <a:r>
              <a:rPr lang="en-US" sz="1600" dirty="0" err="1" smtClean="0"/>
              <a:t>factores</a:t>
            </a:r>
            <a:r>
              <a:rPr lang="en-US" sz="1600" dirty="0" smtClean="0"/>
              <a:t> </a:t>
            </a:r>
            <a:r>
              <a:rPr lang="en-US" sz="1600" dirty="0" err="1" smtClean="0"/>
              <a:t>que</a:t>
            </a:r>
            <a:r>
              <a:rPr lang="en-US" sz="1600" dirty="0" smtClean="0"/>
              <a:t> la </a:t>
            </a:r>
            <a:r>
              <a:rPr lang="en-US" sz="1600" dirty="0" err="1" smtClean="0"/>
              <a:t>influencian</a:t>
            </a:r>
            <a:r>
              <a:rPr lang="en-US" sz="1600" dirty="0" smtClean="0"/>
              <a:t>, </a:t>
            </a:r>
            <a:r>
              <a:rPr lang="en-US" sz="1600" dirty="0" err="1" smtClean="0"/>
              <a:t>así</a:t>
            </a:r>
            <a:r>
              <a:rPr lang="en-US" sz="1600" dirty="0" smtClean="0"/>
              <a:t> </a:t>
            </a:r>
            <a:r>
              <a:rPr lang="en-US" sz="1600" dirty="0" err="1" smtClean="0"/>
              <a:t>como</a:t>
            </a:r>
            <a:r>
              <a:rPr lang="en-US" sz="1600" dirty="0" smtClean="0"/>
              <a:t> la </a:t>
            </a:r>
            <a:r>
              <a:rPr lang="en-US" sz="1600" dirty="0" err="1" smtClean="0"/>
              <a:t>relación</a:t>
            </a:r>
            <a:r>
              <a:rPr lang="en-US" sz="1600" dirty="0" smtClean="0"/>
              <a:t> de </a:t>
            </a:r>
            <a:r>
              <a:rPr lang="en-US" sz="1600" dirty="0" err="1" smtClean="0"/>
              <a:t>dependencia</a:t>
            </a:r>
            <a:r>
              <a:rPr lang="en-US" sz="1600" dirty="0" smtClean="0"/>
              <a:t> (</a:t>
            </a:r>
            <a:r>
              <a:rPr lang="en-US" sz="1600" dirty="0" err="1" smtClean="0"/>
              <a:t>transición</a:t>
            </a:r>
            <a:r>
              <a:rPr lang="en-US" sz="1600" dirty="0" smtClean="0"/>
              <a:t> </a:t>
            </a:r>
            <a:r>
              <a:rPr lang="en-US" sz="1600" dirty="0" err="1" smtClean="0"/>
              <a:t>demográfica</a:t>
            </a:r>
            <a:r>
              <a:rPr lang="en-US" sz="1600" dirty="0" smtClean="0"/>
              <a:t> </a:t>
            </a:r>
            <a:r>
              <a:rPr lang="en-US" sz="1600" dirty="0" err="1" smtClean="0"/>
              <a:t>avanzada</a:t>
            </a:r>
            <a:r>
              <a:rPr lang="en-US" sz="1600" dirty="0" smtClean="0"/>
              <a:t>, y </a:t>
            </a:r>
            <a:r>
              <a:rPr lang="en-US" sz="1600" dirty="0" err="1" smtClean="0"/>
              <a:t>ventana</a:t>
            </a:r>
            <a:r>
              <a:rPr lang="en-US" sz="1600" dirty="0" smtClean="0"/>
              <a:t> de </a:t>
            </a:r>
            <a:r>
              <a:rPr lang="en-US" sz="1600" dirty="0" err="1" smtClean="0"/>
              <a:t>oportunidad</a:t>
            </a:r>
            <a:r>
              <a:rPr lang="en-US" sz="1600" dirty="0" smtClean="0"/>
              <a:t> </a:t>
            </a:r>
            <a:r>
              <a:rPr lang="en-US" sz="1600" dirty="0" err="1" smtClean="0"/>
              <a:t>intermedia</a:t>
            </a:r>
            <a:r>
              <a:rPr lang="en-US" sz="1600" dirty="0" smtClean="0"/>
              <a:t>).</a:t>
            </a:r>
          </a:p>
          <a:p>
            <a:pPr algn="just">
              <a:lnSpc>
                <a:spcPct val="80000"/>
              </a:lnSpc>
            </a:pPr>
            <a:r>
              <a:rPr lang="en-US" sz="1600" dirty="0" smtClean="0"/>
              <a:t>Los </a:t>
            </a:r>
            <a:r>
              <a:rPr lang="en-US" sz="1600" dirty="0" err="1" smtClean="0"/>
              <a:t>países</a:t>
            </a:r>
            <a:r>
              <a:rPr lang="en-US" sz="1600" dirty="0" smtClean="0"/>
              <a:t> del </a:t>
            </a:r>
            <a:r>
              <a:rPr lang="en-US" sz="1600" dirty="0" err="1" smtClean="0"/>
              <a:t>grupo</a:t>
            </a:r>
            <a:r>
              <a:rPr lang="en-US" sz="1600" dirty="0" smtClean="0"/>
              <a:t> 3 (Ecuador, El Salvador, Guatemala, </a:t>
            </a:r>
            <a:r>
              <a:rPr lang="en-US" sz="1600" dirty="0" err="1" smtClean="0"/>
              <a:t>República</a:t>
            </a:r>
            <a:r>
              <a:rPr lang="en-US" sz="1600" dirty="0" smtClean="0"/>
              <a:t> </a:t>
            </a:r>
            <a:r>
              <a:rPr lang="en-US" sz="1600" dirty="0" err="1" smtClean="0"/>
              <a:t>Dominicana</a:t>
            </a:r>
            <a:r>
              <a:rPr lang="en-US" sz="1600" dirty="0" smtClean="0"/>
              <a:t>, </a:t>
            </a:r>
            <a:r>
              <a:rPr lang="en-US" sz="1600" dirty="0" err="1" smtClean="0"/>
              <a:t>Perú</a:t>
            </a:r>
            <a:r>
              <a:rPr lang="en-US" sz="1600" dirty="0" smtClean="0"/>
              <a:t>, Bolivia, Nicaragua, Paraguay y Honduras) son los </a:t>
            </a:r>
            <a:r>
              <a:rPr lang="en-US" sz="1600" dirty="0" err="1" smtClean="0"/>
              <a:t>menos</a:t>
            </a:r>
            <a:r>
              <a:rPr lang="en-US" sz="1600" dirty="0" smtClean="0"/>
              <a:t> </a:t>
            </a:r>
            <a:r>
              <a:rPr lang="en-US" sz="1600" dirty="0" err="1" smtClean="0"/>
              <a:t>desarrollados</a:t>
            </a:r>
            <a:r>
              <a:rPr lang="en-US" sz="1600" dirty="0" smtClean="0"/>
              <a:t> </a:t>
            </a:r>
            <a:r>
              <a:rPr lang="en-US" sz="1600" dirty="0" err="1" smtClean="0"/>
              <a:t>socialmente</a:t>
            </a:r>
            <a:r>
              <a:rPr lang="en-US" sz="1600" dirty="0" smtClean="0"/>
              <a:t>, </a:t>
            </a:r>
            <a:r>
              <a:rPr lang="en-US" sz="1600" dirty="0" err="1" smtClean="0"/>
              <a:t>sufren</a:t>
            </a:r>
            <a:r>
              <a:rPr lang="en-US" sz="1600" dirty="0" smtClean="0"/>
              <a:t> la cobertura combinada </a:t>
            </a:r>
            <a:r>
              <a:rPr lang="en-US" sz="1600" dirty="0" err="1" smtClean="0"/>
              <a:t>menor</a:t>
            </a:r>
            <a:r>
              <a:rPr lang="en-US" sz="1600" dirty="0" smtClean="0"/>
              <a:t> </a:t>
            </a:r>
            <a:r>
              <a:rPr lang="en-US" sz="1600" dirty="0" err="1" smtClean="0"/>
              <a:t>porque</a:t>
            </a:r>
            <a:r>
              <a:rPr lang="en-US" sz="1600" dirty="0" smtClean="0"/>
              <a:t> </a:t>
            </a:r>
            <a:r>
              <a:rPr lang="en-US" sz="1600" dirty="0" err="1" smtClean="0"/>
              <a:t>tienen</a:t>
            </a:r>
            <a:r>
              <a:rPr lang="en-US" sz="1600" dirty="0" smtClean="0"/>
              <a:t> el sector informal y la </a:t>
            </a:r>
            <a:r>
              <a:rPr lang="en-US" sz="1600" dirty="0" err="1" smtClean="0"/>
              <a:t>incidencia</a:t>
            </a:r>
            <a:r>
              <a:rPr lang="en-US" sz="1600" dirty="0" smtClean="0"/>
              <a:t> de </a:t>
            </a:r>
            <a:r>
              <a:rPr lang="en-US" sz="1600" dirty="0" err="1" smtClean="0"/>
              <a:t>pobreza</a:t>
            </a:r>
            <a:r>
              <a:rPr lang="en-US" sz="1600" dirty="0" smtClean="0"/>
              <a:t> </a:t>
            </a:r>
            <a:r>
              <a:rPr lang="en-US" sz="1600" dirty="0" err="1" smtClean="0"/>
              <a:t>mayores</a:t>
            </a:r>
            <a:r>
              <a:rPr lang="en-US" sz="1600" dirty="0" smtClean="0"/>
              <a:t>, y no </a:t>
            </a:r>
            <a:r>
              <a:rPr lang="en-US" sz="1600" dirty="0" err="1" smtClean="0"/>
              <a:t>otorgan</a:t>
            </a:r>
            <a:r>
              <a:rPr lang="en-US" sz="1600" dirty="0" smtClean="0"/>
              <a:t> pensiones </a:t>
            </a:r>
            <a:r>
              <a:rPr lang="en-US" sz="1600" dirty="0" err="1" smtClean="0"/>
              <a:t>asistenciales</a:t>
            </a:r>
            <a:r>
              <a:rPr lang="en-US" sz="1600" dirty="0" smtClean="0"/>
              <a:t> a los </a:t>
            </a:r>
            <a:r>
              <a:rPr lang="en-US" sz="1600" dirty="0" err="1" smtClean="0"/>
              <a:t>pobres</a:t>
            </a:r>
            <a:r>
              <a:rPr lang="en-US" sz="1600" dirty="0" smtClean="0"/>
              <a:t>. </a:t>
            </a:r>
            <a:r>
              <a:rPr lang="en-US" sz="1600" dirty="0" err="1" smtClean="0"/>
              <a:t>Estos</a:t>
            </a:r>
            <a:r>
              <a:rPr lang="en-US" sz="1600" dirty="0" smtClean="0"/>
              <a:t> </a:t>
            </a:r>
            <a:r>
              <a:rPr lang="en-US" sz="1600" dirty="0" err="1" smtClean="0"/>
              <a:t>países</a:t>
            </a:r>
            <a:r>
              <a:rPr lang="en-US" sz="1600" dirty="0" smtClean="0"/>
              <a:t> </a:t>
            </a:r>
            <a:r>
              <a:rPr lang="en-US" sz="1600" dirty="0" err="1" smtClean="0"/>
              <a:t>tienen</a:t>
            </a:r>
            <a:r>
              <a:rPr lang="en-US" sz="1600" dirty="0" smtClean="0"/>
              <a:t> la </a:t>
            </a:r>
            <a:r>
              <a:rPr lang="en-US" sz="1600" dirty="0" err="1" smtClean="0"/>
              <a:t>relación</a:t>
            </a:r>
            <a:r>
              <a:rPr lang="en-US" sz="1600" dirty="0" smtClean="0"/>
              <a:t> de </a:t>
            </a:r>
            <a:r>
              <a:rPr lang="en-US" sz="1600" dirty="0" err="1" smtClean="0"/>
              <a:t>dependencia</a:t>
            </a:r>
            <a:r>
              <a:rPr lang="en-US" sz="1600" dirty="0" smtClean="0"/>
              <a:t> mayor (</a:t>
            </a:r>
            <a:r>
              <a:rPr lang="en-US" sz="1600" dirty="0" err="1" smtClean="0"/>
              <a:t>transición</a:t>
            </a:r>
            <a:r>
              <a:rPr lang="en-US" sz="1600" dirty="0" smtClean="0"/>
              <a:t> </a:t>
            </a:r>
            <a:r>
              <a:rPr lang="en-US" sz="1600" dirty="0" err="1" smtClean="0"/>
              <a:t>demográfica</a:t>
            </a:r>
            <a:r>
              <a:rPr lang="en-US" sz="1600" dirty="0" smtClean="0"/>
              <a:t> </a:t>
            </a:r>
            <a:r>
              <a:rPr lang="en-US" sz="1600" dirty="0" err="1" smtClean="0"/>
              <a:t>plena</a:t>
            </a:r>
            <a:r>
              <a:rPr lang="en-US" sz="1600" dirty="0" smtClean="0"/>
              <a:t>; </a:t>
            </a:r>
            <a:r>
              <a:rPr lang="en-US" sz="1600" dirty="0" err="1" smtClean="0"/>
              <a:t>moderada</a:t>
            </a:r>
            <a:r>
              <a:rPr lang="en-US" sz="1600" dirty="0" smtClean="0"/>
              <a:t> </a:t>
            </a:r>
            <a:r>
              <a:rPr lang="en-US" sz="1600" dirty="0" err="1" smtClean="0"/>
              <a:t>enGuatemala</a:t>
            </a:r>
            <a:r>
              <a:rPr lang="en-US" sz="1600" dirty="0" smtClean="0"/>
              <a:t>) y un </a:t>
            </a:r>
            <a:r>
              <a:rPr lang="en-US" sz="1600" dirty="0" err="1" smtClean="0"/>
              <a:t>período</a:t>
            </a:r>
            <a:r>
              <a:rPr lang="en-US" sz="1600" dirty="0" smtClean="0"/>
              <a:t> </a:t>
            </a:r>
            <a:r>
              <a:rPr lang="en-US" sz="1600" dirty="0" err="1" smtClean="0"/>
              <a:t>más</a:t>
            </a:r>
            <a:r>
              <a:rPr lang="en-US" sz="1600" dirty="0" smtClean="0"/>
              <a:t> largo </a:t>
            </a:r>
            <a:r>
              <a:rPr lang="en-US" sz="1600" dirty="0" err="1" smtClean="0"/>
              <a:t>para</a:t>
            </a:r>
            <a:r>
              <a:rPr lang="en-US" sz="1600" dirty="0" smtClean="0"/>
              <a:t> </a:t>
            </a:r>
            <a:r>
              <a:rPr lang="en-US" sz="1600" dirty="0" err="1" smtClean="0"/>
              <a:t>disfrutar</a:t>
            </a:r>
            <a:r>
              <a:rPr lang="en-US" sz="1600" dirty="0" smtClean="0"/>
              <a:t> del bono </a:t>
            </a:r>
            <a:r>
              <a:rPr lang="en-US" sz="1600" dirty="0" err="1" smtClean="0"/>
              <a:t>demográfico</a:t>
            </a:r>
            <a:r>
              <a:rPr lang="en-US" sz="1600" dirty="0" smtClean="0"/>
              <a:t>. (Carmelo Mesa </a:t>
            </a:r>
            <a:r>
              <a:rPr lang="en-US" sz="1600" dirty="0" err="1" smtClean="0"/>
              <a:t>Lago</a:t>
            </a:r>
            <a:r>
              <a:rPr lang="en-US" sz="1600" dirty="0" smtClean="0"/>
              <a:t>. </a:t>
            </a:r>
            <a:r>
              <a:rPr lang="en-US" sz="1600" dirty="0" err="1" smtClean="0"/>
              <a:t>Efectos</a:t>
            </a:r>
            <a:r>
              <a:rPr lang="en-US" sz="1600" dirty="0" smtClean="0"/>
              <a:t> de la Crisis </a:t>
            </a:r>
            <a:r>
              <a:rPr lang="en-US" sz="1600" dirty="0" err="1" smtClean="0"/>
              <a:t>glogal</a:t>
            </a:r>
            <a:r>
              <a:rPr lang="en-US" sz="1600" dirty="0" smtClean="0"/>
              <a:t> </a:t>
            </a:r>
            <a:r>
              <a:rPr lang="en-US" sz="1600" dirty="0" err="1" smtClean="0"/>
              <a:t>sobre</a:t>
            </a:r>
            <a:r>
              <a:rPr lang="en-US" sz="1600" dirty="0" smtClean="0"/>
              <a:t> la </a:t>
            </a:r>
            <a:r>
              <a:rPr lang="en-US" sz="1600" dirty="0" err="1" smtClean="0"/>
              <a:t>Seguridad</a:t>
            </a:r>
            <a:r>
              <a:rPr lang="en-US" sz="1600" dirty="0" smtClean="0"/>
              <a:t> Social de </a:t>
            </a:r>
            <a:r>
              <a:rPr lang="en-US" sz="1600" dirty="0" err="1" smtClean="0"/>
              <a:t>salud</a:t>
            </a:r>
            <a:r>
              <a:rPr lang="en-US" sz="1600" dirty="0" smtClean="0"/>
              <a:t> y pensiones en </a:t>
            </a:r>
            <a:r>
              <a:rPr lang="en-US" sz="1600" dirty="0" err="1" smtClean="0"/>
              <a:t>América</a:t>
            </a:r>
            <a:r>
              <a:rPr lang="en-US" sz="1600" dirty="0" smtClean="0"/>
              <a:t> Latina y el </a:t>
            </a:r>
            <a:r>
              <a:rPr lang="en-US" sz="1600" dirty="0" err="1" smtClean="0"/>
              <a:t>Caribe</a:t>
            </a:r>
            <a:r>
              <a:rPr lang="en-US" sz="1600" dirty="0" smtClean="0"/>
              <a:t> y </a:t>
            </a:r>
            <a:r>
              <a:rPr lang="en-US" sz="1600" dirty="0" err="1" smtClean="0"/>
              <a:t>recomendaciones</a:t>
            </a:r>
            <a:r>
              <a:rPr lang="en-US" sz="1600" dirty="0" smtClean="0"/>
              <a:t> de </a:t>
            </a:r>
            <a:r>
              <a:rPr lang="en-US" sz="1600" dirty="0" err="1" smtClean="0"/>
              <a:t>políticas</a:t>
            </a:r>
            <a:r>
              <a:rPr lang="en-US" sz="1600" dirty="0" smtClean="0"/>
              <a:t>. CEPAL, 2009)</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79202"/>
                                        </p:tgtEl>
                                        <p:attrNameLst>
                                          <p:attrName>style.visibility</p:attrName>
                                        </p:attrNameLst>
                                      </p:cBhvr>
                                      <p:to>
                                        <p:strVal val="visible"/>
                                      </p:to>
                                    </p:set>
                                    <p:anim calcmode="lin" valueType="num">
                                      <p:cBhvr>
                                        <p:cTn id="7" dur="500" fill="hold"/>
                                        <p:tgtEl>
                                          <p:spTgt spid="179202"/>
                                        </p:tgtEl>
                                        <p:attrNameLst>
                                          <p:attrName>ppt_w</p:attrName>
                                        </p:attrNameLst>
                                      </p:cBhvr>
                                      <p:tavLst>
                                        <p:tav tm="0">
                                          <p:val>
                                            <p:fltVal val="0"/>
                                          </p:val>
                                        </p:tav>
                                        <p:tav tm="100000">
                                          <p:val>
                                            <p:strVal val="#ppt_w"/>
                                          </p:val>
                                        </p:tav>
                                      </p:tavLst>
                                    </p:anim>
                                    <p:anim calcmode="lin" valueType="num">
                                      <p:cBhvr>
                                        <p:cTn id="8" dur="500" fill="hold"/>
                                        <p:tgtEl>
                                          <p:spTgt spid="179202"/>
                                        </p:tgtEl>
                                        <p:attrNameLst>
                                          <p:attrName>ppt_h</p:attrName>
                                        </p:attrNameLst>
                                      </p:cBhvr>
                                      <p:tavLst>
                                        <p:tav tm="0">
                                          <p:val>
                                            <p:fltVal val="0"/>
                                          </p:val>
                                        </p:tav>
                                        <p:tav tm="100000">
                                          <p:val>
                                            <p:strVal val="#ppt_h"/>
                                          </p:val>
                                        </p:tav>
                                      </p:tavLst>
                                    </p:anim>
                                    <p:animEffect transition="in" filter="fade">
                                      <p:cBhvr>
                                        <p:cTn id="9" dur="500"/>
                                        <p:tgtEl>
                                          <p:spTgt spid="17920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79203">
                                            <p:txEl>
                                              <p:pRg st="0" end="0"/>
                                            </p:txEl>
                                          </p:spTgt>
                                        </p:tgtEl>
                                        <p:attrNameLst>
                                          <p:attrName>style.visibility</p:attrName>
                                        </p:attrNameLst>
                                      </p:cBhvr>
                                      <p:to>
                                        <p:strVal val="visible"/>
                                      </p:to>
                                    </p:set>
                                    <p:animEffect transition="in" filter="fade">
                                      <p:cBhvr>
                                        <p:cTn id="14" dur="1000">
                                          <p:stCondLst>
                                            <p:cond delay="0"/>
                                          </p:stCondLst>
                                        </p:cTn>
                                        <p:tgtEl>
                                          <p:spTgt spid="17920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79203">
                                            <p:txEl>
                                              <p:pRg st="1" end="1"/>
                                            </p:txEl>
                                          </p:spTgt>
                                        </p:tgtEl>
                                        <p:attrNameLst>
                                          <p:attrName>style.visibility</p:attrName>
                                        </p:attrNameLst>
                                      </p:cBhvr>
                                      <p:to>
                                        <p:strVal val="visible"/>
                                      </p:to>
                                    </p:set>
                                    <p:animEffect transition="in" filter="fade">
                                      <p:cBhvr>
                                        <p:cTn id="19" dur="1000">
                                          <p:stCondLst>
                                            <p:cond delay="0"/>
                                          </p:stCondLst>
                                        </p:cTn>
                                        <p:tgtEl>
                                          <p:spTgt spid="17920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79203">
                                            <p:txEl>
                                              <p:pRg st="2" end="2"/>
                                            </p:txEl>
                                          </p:spTgt>
                                        </p:tgtEl>
                                        <p:attrNameLst>
                                          <p:attrName>style.visibility</p:attrName>
                                        </p:attrNameLst>
                                      </p:cBhvr>
                                      <p:to>
                                        <p:strVal val="visible"/>
                                      </p:to>
                                    </p:set>
                                    <p:animEffect transition="in" filter="fade">
                                      <p:cBhvr>
                                        <p:cTn id="24" dur="1000">
                                          <p:stCondLst>
                                            <p:cond delay="0"/>
                                          </p:stCondLst>
                                        </p:cTn>
                                        <p:tgtEl>
                                          <p:spTgt spid="1792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02" grpId="0"/>
      <p:bldP spid="17920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755576" y="2564904"/>
            <a:ext cx="7772400" cy="1362075"/>
          </a:xfrm>
        </p:spPr>
        <p:txBody>
          <a:bodyPr/>
          <a:lstStyle/>
          <a:p>
            <a:pPr algn="ctr"/>
            <a:r>
              <a:rPr lang="es-CR" dirty="0" smtClean="0"/>
              <a:t>LAS REFORMAS</a:t>
            </a:r>
            <a:endParaRPr lang="es-C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683568" y="908720"/>
            <a:ext cx="8229600" cy="4752527"/>
          </a:xfrm>
        </p:spPr>
        <p:txBody>
          <a:bodyPr/>
          <a:lstStyle/>
          <a:p>
            <a:pPr algn="just">
              <a:buNone/>
            </a:pPr>
            <a:r>
              <a:rPr lang="es-ES" sz="1600" dirty="0" smtClean="0"/>
              <a:t>	“Durante el decenio del 90 y en lo que va del primer decenio del siglo, los  países de América Latina han implantado </a:t>
            </a:r>
            <a:r>
              <a:rPr lang="es-ES" sz="1600" b="1" i="1" dirty="0" smtClean="0"/>
              <a:t>reformas estructurales y  paramétricas en salud y pensiones.</a:t>
            </a:r>
            <a:r>
              <a:rPr lang="es-ES" sz="1600" dirty="0" smtClean="0"/>
              <a:t> </a:t>
            </a:r>
            <a:r>
              <a:rPr lang="es-ES" sz="1600" b="1" i="1" dirty="0" smtClean="0"/>
              <a:t>Las estructurales cierran un sistema  público (o de seguro social) o transforman elementos fundamentales del  mismo, convirtiéndolo en privado o con una importante participación  privada</a:t>
            </a:r>
            <a:r>
              <a:rPr lang="es-ES" sz="1600" dirty="0" smtClean="0"/>
              <a:t>. Las reformas no estructurales o paramétricas fortalecen un  sistema público a largo plazo, regulándolo, aumentando las  contribuciones, mejorando la eficiencia, controlando los gastos, y en las pensiones aumentado la edad de retiro, restringiendo la fórmula de  cálculo o combinando dichos cambios.  </a:t>
            </a:r>
          </a:p>
          <a:p>
            <a:pPr algn="just">
              <a:buNone/>
            </a:pPr>
            <a:r>
              <a:rPr lang="es-ES" sz="1600" dirty="0" smtClean="0"/>
              <a:t>	</a:t>
            </a:r>
            <a:r>
              <a:rPr lang="es-ES" sz="1600" b="1" i="1" dirty="0" smtClean="0"/>
              <a:t>Diez países sustituyeron total o parcialmente el sistema de pensiones  caracterizado por prestación definida (determinada  por la ley),  contribución indefinida (tiende a aumentar en el tiempo), régimen  financiero de reparto o capitalización parcial colectiva y administración  pública, por un sistema tipificado por contribución definida  (…) prestación no definida (determinada por el monto salarial,  contribuciones aportadas, rentabilidad de la inversión y variables  macroeconómicas), régimen financiero de capitalización (…)”. </a:t>
            </a:r>
            <a:r>
              <a:rPr lang="es-ES" sz="1600" dirty="0" smtClean="0"/>
              <a:t>(Meza Lago. CEPAL 2009.)</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1403648" y="908720"/>
          <a:ext cx="7200800" cy="4731256"/>
        </p:xfrm>
        <a:graphic>
          <a:graphicData uri="http://schemas.openxmlformats.org/drawingml/2006/table">
            <a:tbl>
              <a:tblPr firstRow="1" bandRow="1">
                <a:tableStyleId>{5C22544A-7EE6-4342-B048-85BDC9FD1C3A}</a:tableStyleId>
              </a:tblPr>
              <a:tblGrid>
                <a:gridCol w="1800200"/>
                <a:gridCol w="1800200"/>
                <a:gridCol w="1800200"/>
                <a:gridCol w="1800200"/>
              </a:tblGrid>
              <a:tr h="1210816">
                <a:tc>
                  <a:txBody>
                    <a:bodyPr/>
                    <a:lstStyle/>
                    <a:p>
                      <a:r>
                        <a:rPr lang="es-CR" sz="1500" dirty="0" smtClean="0">
                          <a:solidFill>
                            <a:schemeClr val="tx1"/>
                          </a:solidFill>
                        </a:rPr>
                        <a:t>Pioneras</a:t>
                      </a:r>
                    </a:p>
                    <a:p>
                      <a:r>
                        <a:rPr lang="es-CR" sz="1500" dirty="0" smtClean="0">
                          <a:solidFill>
                            <a:schemeClr val="tx1"/>
                          </a:solidFill>
                        </a:rPr>
                        <a:t>60s-</a:t>
                      </a:r>
                      <a:r>
                        <a:rPr lang="es-CR" sz="1500" baseline="0" dirty="0" smtClean="0">
                          <a:solidFill>
                            <a:schemeClr val="tx1"/>
                          </a:solidFill>
                        </a:rPr>
                        <a:t> 70s</a:t>
                      </a:r>
                      <a:endParaRPr lang="es-CR" sz="1500" dirty="0">
                        <a:solidFill>
                          <a:schemeClr val="tx1"/>
                        </a:solidFill>
                      </a:endParaRPr>
                    </a:p>
                  </a:txBody>
                  <a:tcPr/>
                </a:tc>
                <a:tc>
                  <a:txBody>
                    <a:bodyPr/>
                    <a:lstStyle/>
                    <a:p>
                      <a:r>
                        <a:rPr lang="es-CR" sz="1500" dirty="0" smtClean="0">
                          <a:solidFill>
                            <a:schemeClr val="tx1"/>
                          </a:solidFill>
                        </a:rPr>
                        <a:t>Tempranas</a:t>
                      </a:r>
                    </a:p>
                    <a:p>
                      <a:r>
                        <a:rPr lang="es-CR" sz="1500" dirty="0" smtClean="0">
                          <a:solidFill>
                            <a:schemeClr val="tx1"/>
                          </a:solidFill>
                        </a:rPr>
                        <a:t>1980</a:t>
                      </a:r>
                      <a:r>
                        <a:rPr lang="es-CR" sz="1500" baseline="0" dirty="0" smtClean="0">
                          <a:solidFill>
                            <a:schemeClr val="tx1"/>
                          </a:solidFill>
                        </a:rPr>
                        <a:t>s</a:t>
                      </a:r>
                      <a:endParaRPr lang="es-CR" sz="1500" dirty="0">
                        <a:solidFill>
                          <a:schemeClr val="tx1"/>
                        </a:solidFill>
                      </a:endParaRPr>
                    </a:p>
                  </a:txBody>
                  <a:tcPr/>
                </a:tc>
                <a:tc>
                  <a:txBody>
                    <a:bodyPr/>
                    <a:lstStyle/>
                    <a:p>
                      <a:r>
                        <a:rPr lang="es-CR" sz="1500" dirty="0" smtClean="0">
                          <a:solidFill>
                            <a:schemeClr val="tx1"/>
                          </a:solidFill>
                        </a:rPr>
                        <a:t>Intermedias</a:t>
                      </a:r>
                    </a:p>
                    <a:p>
                      <a:r>
                        <a:rPr lang="es-CR" sz="1500" dirty="0" smtClean="0">
                          <a:solidFill>
                            <a:schemeClr val="tx1"/>
                          </a:solidFill>
                        </a:rPr>
                        <a:t>1990s</a:t>
                      </a:r>
                      <a:endParaRPr lang="es-CR" sz="1500" dirty="0">
                        <a:solidFill>
                          <a:schemeClr val="tx1"/>
                        </a:solidFill>
                      </a:endParaRPr>
                    </a:p>
                  </a:txBody>
                  <a:tcPr/>
                </a:tc>
                <a:tc>
                  <a:txBody>
                    <a:bodyPr/>
                    <a:lstStyle/>
                    <a:p>
                      <a:r>
                        <a:rPr lang="es-CR" sz="1500" dirty="0" smtClean="0">
                          <a:solidFill>
                            <a:schemeClr val="tx1"/>
                          </a:solidFill>
                        </a:rPr>
                        <a:t>Tardías</a:t>
                      </a:r>
                    </a:p>
                    <a:p>
                      <a:r>
                        <a:rPr lang="es-CR" sz="1500" dirty="0" smtClean="0">
                          <a:solidFill>
                            <a:schemeClr val="tx1"/>
                          </a:solidFill>
                        </a:rPr>
                        <a:t>2000</a:t>
                      </a:r>
                      <a:r>
                        <a:rPr lang="es-CR" sz="1500" baseline="0" dirty="0" smtClean="0">
                          <a:solidFill>
                            <a:schemeClr val="tx1"/>
                          </a:solidFill>
                        </a:rPr>
                        <a:t> al presente</a:t>
                      </a:r>
                    </a:p>
                    <a:p>
                      <a:r>
                        <a:rPr lang="es-CR" sz="1500" baseline="0" dirty="0" smtClean="0">
                          <a:solidFill>
                            <a:schemeClr val="tx1"/>
                          </a:solidFill>
                        </a:rPr>
                        <a:t>(Universalización</a:t>
                      </a:r>
                      <a:endParaRPr lang="es-CR" sz="1500" dirty="0">
                        <a:solidFill>
                          <a:schemeClr val="tx1"/>
                        </a:solidFill>
                      </a:endParaRPr>
                    </a:p>
                  </a:txBody>
                  <a:tcPr/>
                </a:tc>
              </a:tr>
              <a:tr h="3467494">
                <a:tc>
                  <a:txBody>
                    <a:bodyPr/>
                    <a:lstStyle/>
                    <a:p>
                      <a:r>
                        <a:rPr lang="es-CR" sz="1500" dirty="0" smtClean="0"/>
                        <a:t>Bolivia</a:t>
                      </a:r>
                    </a:p>
                    <a:p>
                      <a:r>
                        <a:rPr lang="es-CR" sz="1500" dirty="0" smtClean="0"/>
                        <a:t>Cuba</a:t>
                      </a:r>
                    </a:p>
                    <a:p>
                      <a:r>
                        <a:rPr lang="es-CR" sz="1500" dirty="0" smtClean="0"/>
                        <a:t>Trinidad</a:t>
                      </a:r>
                      <a:r>
                        <a:rPr lang="es-CR" sz="1500" baseline="0" dirty="0" smtClean="0"/>
                        <a:t> y Tobago</a:t>
                      </a:r>
                    </a:p>
                    <a:p>
                      <a:r>
                        <a:rPr lang="es-CR" sz="1500" baseline="0" dirty="0" smtClean="0"/>
                        <a:t>Brasil</a:t>
                      </a:r>
                    </a:p>
                    <a:p>
                      <a:r>
                        <a:rPr lang="es-CR" sz="1500" baseline="0" dirty="0" smtClean="0"/>
                        <a:t>Jamaica</a:t>
                      </a:r>
                      <a:endParaRPr lang="es-CR" sz="1500" dirty="0"/>
                    </a:p>
                  </a:txBody>
                  <a:tcPr/>
                </a:tc>
                <a:tc>
                  <a:txBody>
                    <a:bodyPr/>
                    <a:lstStyle/>
                    <a:p>
                      <a:r>
                        <a:rPr lang="es-CR" sz="1500" dirty="0" smtClean="0"/>
                        <a:t>Chile</a:t>
                      </a:r>
                    </a:p>
                    <a:p>
                      <a:r>
                        <a:rPr lang="es-CR" sz="1500" dirty="0" smtClean="0"/>
                        <a:t>Costa Rica</a:t>
                      </a:r>
                    </a:p>
                    <a:p>
                      <a:r>
                        <a:rPr lang="es-CR" sz="1500" dirty="0" smtClean="0"/>
                        <a:t>Guatemala</a:t>
                      </a:r>
                    </a:p>
                    <a:p>
                      <a:r>
                        <a:rPr lang="es-CR" sz="1500" dirty="0" smtClean="0"/>
                        <a:t>México</a:t>
                      </a:r>
                    </a:p>
                    <a:p>
                      <a:r>
                        <a:rPr lang="es-CR" sz="1500" dirty="0" smtClean="0"/>
                        <a:t>Venezuela</a:t>
                      </a:r>
                      <a:endParaRPr lang="es-CR" sz="1500" dirty="0"/>
                    </a:p>
                  </a:txBody>
                  <a:tcPr/>
                </a:tc>
                <a:tc>
                  <a:txBody>
                    <a:bodyPr/>
                    <a:lstStyle/>
                    <a:p>
                      <a:r>
                        <a:rPr lang="es-CR" sz="1500" kern="1200" baseline="0" dirty="0" smtClean="0">
                          <a:solidFill>
                            <a:schemeClr val="dk1"/>
                          </a:solidFill>
                          <a:latin typeface="+mn-lt"/>
                          <a:ea typeface="+mn-ea"/>
                          <a:cs typeface="+mn-cs"/>
                        </a:rPr>
                        <a:t>Argentina </a:t>
                      </a:r>
                    </a:p>
                    <a:p>
                      <a:r>
                        <a:rPr lang="es-CR" sz="1500" kern="1200" baseline="0" dirty="0" smtClean="0">
                          <a:solidFill>
                            <a:schemeClr val="dk1"/>
                          </a:solidFill>
                          <a:latin typeface="+mn-lt"/>
                          <a:ea typeface="+mn-ea"/>
                          <a:cs typeface="+mn-cs"/>
                        </a:rPr>
                        <a:t>Chile(1) </a:t>
                      </a:r>
                    </a:p>
                    <a:p>
                      <a:r>
                        <a:rPr lang="es-CR" sz="1500" kern="1200" baseline="0" dirty="0" smtClean="0">
                          <a:solidFill>
                            <a:schemeClr val="dk1"/>
                          </a:solidFill>
                          <a:latin typeface="+mn-lt"/>
                          <a:ea typeface="+mn-ea"/>
                          <a:cs typeface="+mn-cs"/>
                        </a:rPr>
                        <a:t>Surinam </a:t>
                      </a:r>
                    </a:p>
                    <a:p>
                      <a:r>
                        <a:rPr lang="es-CR" sz="1500" kern="1200" baseline="0" dirty="0" smtClean="0">
                          <a:solidFill>
                            <a:schemeClr val="dk1"/>
                          </a:solidFill>
                          <a:latin typeface="+mn-lt"/>
                          <a:ea typeface="+mn-ea"/>
                          <a:cs typeface="+mn-cs"/>
                        </a:rPr>
                        <a:t>El resto del Caribe </a:t>
                      </a:r>
                    </a:p>
                    <a:p>
                      <a:r>
                        <a:rPr lang="es-CR" sz="1500" kern="1200" baseline="0" dirty="0" smtClean="0">
                          <a:solidFill>
                            <a:schemeClr val="dk1"/>
                          </a:solidFill>
                          <a:latin typeface="+mn-lt"/>
                          <a:ea typeface="+mn-ea"/>
                          <a:cs typeface="+mn-cs"/>
                        </a:rPr>
                        <a:t>Los países Andinos</a:t>
                      </a:r>
                      <a:endParaRPr lang="es-CR" sz="1500" dirty="0"/>
                    </a:p>
                  </a:txBody>
                  <a:tcPr/>
                </a:tc>
                <a:tc>
                  <a:txBody>
                    <a:bodyPr/>
                    <a:lstStyle/>
                    <a:p>
                      <a:r>
                        <a:rPr lang="es-CR" sz="1500" dirty="0" smtClean="0"/>
                        <a:t>Argentina</a:t>
                      </a:r>
                    </a:p>
                    <a:p>
                      <a:r>
                        <a:rPr lang="es-CR" sz="1500" dirty="0" smtClean="0"/>
                        <a:t>Chile</a:t>
                      </a:r>
                      <a:r>
                        <a:rPr lang="es-CR" sz="1500" baseline="0" dirty="0" smtClean="0"/>
                        <a:t> </a:t>
                      </a:r>
                    </a:p>
                    <a:p>
                      <a:r>
                        <a:rPr lang="es-CR" sz="1500" baseline="0" dirty="0" smtClean="0"/>
                        <a:t>Ecuador</a:t>
                      </a:r>
                    </a:p>
                    <a:p>
                      <a:r>
                        <a:rPr lang="es-CR" sz="1500" baseline="0" dirty="0" smtClean="0"/>
                        <a:t>México</a:t>
                      </a:r>
                    </a:p>
                    <a:p>
                      <a:r>
                        <a:rPr lang="es-CR" sz="1500" baseline="0" dirty="0" smtClean="0"/>
                        <a:t>República Dominicana</a:t>
                      </a:r>
                    </a:p>
                    <a:p>
                      <a:r>
                        <a:rPr lang="es-CR" sz="1500" baseline="0" dirty="0" smtClean="0"/>
                        <a:t>Perú</a:t>
                      </a:r>
                    </a:p>
                    <a:p>
                      <a:r>
                        <a:rPr lang="es-CR" sz="1500" baseline="0" dirty="0" smtClean="0"/>
                        <a:t>Venezuela</a:t>
                      </a:r>
                      <a:endParaRPr lang="es-CR" sz="1500" dirty="0" smtClean="0"/>
                    </a:p>
                    <a:p>
                      <a:endParaRPr lang="es-CR" sz="1500" dirty="0" smtClean="0"/>
                    </a:p>
                    <a:p>
                      <a:endParaRPr lang="es-CR" sz="1500" dirty="0" smtClean="0"/>
                    </a:p>
                    <a:p>
                      <a:endParaRPr lang="es-CR" sz="1500" dirty="0" smtClean="0"/>
                    </a:p>
                    <a:p>
                      <a:endParaRPr lang="es-CR" sz="1500" dirty="0" smtClean="0"/>
                    </a:p>
                    <a:p>
                      <a:endParaRPr lang="es-CR" sz="1500" dirty="0" smtClean="0"/>
                    </a:p>
                    <a:p>
                      <a:endParaRPr lang="es-CR" sz="1500" dirty="0" smtClean="0"/>
                    </a:p>
                    <a:p>
                      <a:endParaRPr lang="es-CR" sz="1500" dirty="0"/>
                    </a:p>
                  </a:txBody>
                  <a:tcPr/>
                </a:tc>
              </a:tr>
            </a:tbl>
          </a:graphicData>
        </a:graphic>
      </p:graphicFrame>
      <p:sp>
        <p:nvSpPr>
          <p:cNvPr id="7" name="6 CuadroTexto"/>
          <p:cNvSpPr txBox="1"/>
          <p:nvPr/>
        </p:nvSpPr>
        <p:spPr>
          <a:xfrm>
            <a:off x="1475656" y="260649"/>
            <a:ext cx="6408712" cy="646331"/>
          </a:xfrm>
          <a:prstGeom prst="rect">
            <a:avLst/>
          </a:prstGeom>
          <a:noFill/>
        </p:spPr>
        <p:txBody>
          <a:bodyPr wrap="square" rtlCol="0">
            <a:spAutoFit/>
          </a:bodyPr>
          <a:lstStyle/>
          <a:p>
            <a:pPr algn="ctr"/>
            <a:r>
              <a:rPr lang="es-CR" b="1" dirty="0" smtClean="0">
                <a:solidFill>
                  <a:schemeClr val="bg1"/>
                </a:solidFill>
              </a:rPr>
              <a:t>Cuadro 1. Trayectorias de las reformas a los sistemas</a:t>
            </a:r>
          </a:p>
          <a:p>
            <a:pPr algn="ctr"/>
            <a:r>
              <a:rPr lang="es-CR" b="1" dirty="0" smtClean="0">
                <a:solidFill>
                  <a:schemeClr val="bg1"/>
                </a:solidFill>
              </a:rPr>
              <a:t>de salud en América Latina, 1960-2010</a:t>
            </a:r>
            <a:endParaRPr lang="es-CR" dirty="0">
              <a:solidFill>
                <a:schemeClr val="bg1"/>
              </a:solidFill>
            </a:endParaRPr>
          </a:p>
        </p:txBody>
      </p:sp>
      <p:sp>
        <p:nvSpPr>
          <p:cNvPr id="8" name="7 CuadroTexto"/>
          <p:cNvSpPr txBox="1"/>
          <p:nvPr/>
        </p:nvSpPr>
        <p:spPr>
          <a:xfrm>
            <a:off x="1475656" y="5805265"/>
            <a:ext cx="6912768" cy="646331"/>
          </a:xfrm>
          <a:prstGeom prst="rect">
            <a:avLst/>
          </a:prstGeom>
          <a:noFill/>
        </p:spPr>
        <p:txBody>
          <a:bodyPr wrap="square" rtlCol="0">
            <a:spAutoFit/>
          </a:bodyPr>
          <a:lstStyle/>
          <a:p>
            <a:pPr marL="342900" indent="-342900">
              <a:buAutoNum type="arabicParenBoth"/>
            </a:pPr>
            <a:r>
              <a:rPr lang="es-CR" sz="1200" dirty="0" smtClean="0">
                <a:solidFill>
                  <a:schemeClr val="bg1"/>
                </a:solidFill>
              </a:rPr>
              <a:t>Desde los años ochenta.</a:t>
            </a:r>
          </a:p>
          <a:p>
            <a:pPr marL="342900" indent="-342900"/>
            <a:r>
              <a:rPr lang="es-CR" sz="1200" dirty="0" smtClean="0">
                <a:solidFill>
                  <a:schemeClr val="bg1"/>
                </a:solidFill>
              </a:rPr>
              <a:t>Fuente: </a:t>
            </a:r>
            <a:r>
              <a:rPr lang="es-CR" sz="1200" dirty="0" err="1" smtClean="0">
                <a:solidFill>
                  <a:schemeClr val="bg1"/>
                </a:solidFill>
              </a:rPr>
              <a:t>Azevedo</a:t>
            </a:r>
            <a:r>
              <a:rPr lang="es-CR" sz="1200" dirty="0" smtClean="0">
                <a:solidFill>
                  <a:schemeClr val="bg1"/>
                </a:solidFill>
              </a:rPr>
              <a:t>, 1998; OPS y OMS, 2004: Cuadro 2; Mesa-Lago, 2007:Cuadro 7.1</a:t>
            </a:r>
            <a:r>
              <a:rPr lang="es-CR" sz="1200" dirty="0" smtClean="0"/>
              <a:t>..</a:t>
            </a:r>
            <a:r>
              <a:rPr lang="es-CR" sz="1200" dirty="0" smtClean="0">
                <a:solidFill>
                  <a:schemeClr val="bg1"/>
                </a:solidFill>
              </a:rPr>
              <a:t>CLACSO 2012.</a:t>
            </a:r>
            <a:endParaRPr lang="es-CR"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s-AR" dirty="0"/>
              <a:t>Agenda</a:t>
            </a:r>
          </a:p>
        </p:txBody>
      </p:sp>
      <p:sp>
        <p:nvSpPr>
          <p:cNvPr id="54275" name="Rectangle 3"/>
          <p:cNvSpPr>
            <a:spLocks noGrp="1" noChangeArrowheads="1"/>
          </p:cNvSpPr>
          <p:nvPr>
            <p:ph type="body" idx="1"/>
          </p:nvPr>
        </p:nvSpPr>
        <p:spPr>
          <a:xfrm>
            <a:off x="611560" y="1124744"/>
            <a:ext cx="8229600" cy="4525963"/>
          </a:xfrm>
        </p:spPr>
        <p:txBody>
          <a:bodyPr/>
          <a:lstStyle/>
          <a:p>
            <a:r>
              <a:rPr lang="es-AR" sz="3600" dirty="0"/>
              <a:t>Los problemas estructurales de la seguridad social</a:t>
            </a:r>
          </a:p>
          <a:p>
            <a:r>
              <a:rPr lang="es-AR" sz="3600" dirty="0"/>
              <a:t>Las reformas y sus componentes</a:t>
            </a:r>
          </a:p>
          <a:p>
            <a:r>
              <a:rPr lang="es-AR" sz="3600" dirty="0" smtClean="0"/>
              <a:t>Los </a:t>
            </a:r>
            <a:r>
              <a:rPr lang="es-AR" sz="3600" dirty="0"/>
              <a:t>desafíos pendientes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1331641" y="908720"/>
          <a:ext cx="6984775" cy="4724400"/>
        </p:xfrm>
        <a:graphic>
          <a:graphicData uri="http://schemas.openxmlformats.org/drawingml/2006/table">
            <a:tbl>
              <a:tblPr firstRow="1" bandRow="1">
                <a:tableStyleId>{5C22544A-7EE6-4342-B048-85BDC9FD1C3A}</a:tableStyleId>
              </a:tblPr>
              <a:tblGrid>
                <a:gridCol w="2376263"/>
                <a:gridCol w="2739141"/>
                <a:gridCol w="1869371"/>
              </a:tblGrid>
              <a:tr h="1152128">
                <a:tc>
                  <a:txBody>
                    <a:bodyPr/>
                    <a:lstStyle/>
                    <a:p>
                      <a:r>
                        <a:rPr lang="es-CR" sz="1800" b="1" kern="1200" baseline="0" dirty="0" smtClean="0">
                          <a:solidFill>
                            <a:schemeClr val="lt1"/>
                          </a:solidFill>
                          <a:latin typeface="+mn-lt"/>
                          <a:ea typeface="+mn-ea"/>
                          <a:cs typeface="+mn-cs"/>
                        </a:rPr>
                        <a:t>Tempranas, 1980s</a:t>
                      </a:r>
                    </a:p>
                    <a:p>
                      <a:r>
                        <a:rPr lang="es-CR" sz="1800" b="1" kern="1200" baseline="0" dirty="0" smtClean="0">
                          <a:solidFill>
                            <a:schemeClr val="lt1"/>
                          </a:solidFill>
                          <a:latin typeface="+mn-lt"/>
                          <a:ea typeface="+mn-ea"/>
                          <a:cs typeface="+mn-cs"/>
                        </a:rPr>
                        <a:t>(Descentralización)</a:t>
                      </a:r>
                      <a:endParaRPr lang="es-CR" dirty="0"/>
                    </a:p>
                  </a:txBody>
                  <a:tcPr/>
                </a:tc>
                <a:tc>
                  <a:txBody>
                    <a:bodyPr/>
                    <a:lstStyle/>
                    <a:p>
                      <a:r>
                        <a:rPr lang="es-CR" sz="1800" b="1" kern="1200" baseline="0" dirty="0" smtClean="0">
                          <a:solidFill>
                            <a:schemeClr val="lt1"/>
                          </a:solidFill>
                          <a:latin typeface="+mn-lt"/>
                          <a:ea typeface="+mn-ea"/>
                          <a:cs typeface="+mn-cs"/>
                        </a:rPr>
                        <a:t>Intermedias, 1990s</a:t>
                      </a:r>
                    </a:p>
                    <a:p>
                      <a:r>
                        <a:rPr lang="es-CR" sz="1800" b="1" kern="1200" baseline="0" dirty="0" smtClean="0">
                          <a:solidFill>
                            <a:schemeClr val="lt1"/>
                          </a:solidFill>
                          <a:latin typeface="+mn-lt"/>
                          <a:ea typeface="+mn-ea"/>
                          <a:cs typeface="+mn-cs"/>
                        </a:rPr>
                        <a:t>(Focalización y</a:t>
                      </a:r>
                    </a:p>
                    <a:p>
                      <a:r>
                        <a:rPr lang="es-CR" sz="1800" b="1" kern="1200" baseline="0" dirty="0" smtClean="0">
                          <a:solidFill>
                            <a:schemeClr val="lt1"/>
                          </a:solidFill>
                          <a:latin typeface="+mn-lt"/>
                          <a:ea typeface="+mn-ea"/>
                          <a:cs typeface="+mn-cs"/>
                        </a:rPr>
                        <a:t>mercantilización)</a:t>
                      </a:r>
                      <a:endParaRPr lang="es-CR" dirty="0"/>
                    </a:p>
                  </a:txBody>
                  <a:tcPr/>
                </a:tc>
                <a:tc>
                  <a:txBody>
                    <a:bodyPr/>
                    <a:lstStyle/>
                    <a:p>
                      <a:r>
                        <a:rPr lang="es-CR" sz="1800" b="1" kern="1200" baseline="0" dirty="0" smtClean="0">
                          <a:solidFill>
                            <a:schemeClr val="lt1"/>
                          </a:solidFill>
                          <a:latin typeface="+mn-lt"/>
                          <a:ea typeface="+mn-ea"/>
                          <a:cs typeface="+mn-cs"/>
                        </a:rPr>
                        <a:t>Tardías, 2000-al</a:t>
                      </a:r>
                    </a:p>
                    <a:p>
                      <a:r>
                        <a:rPr lang="es-CR" sz="1800" b="1" kern="1200" baseline="0" dirty="0" smtClean="0">
                          <a:solidFill>
                            <a:schemeClr val="lt1"/>
                          </a:solidFill>
                          <a:latin typeface="+mn-lt"/>
                          <a:ea typeface="+mn-ea"/>
                          <a:cs typeface="+mn-cs"/>
                        </a:rPr>
                        <a:t>presente</a:t>
                      </a:r>
                    </a:p>
                    <a:p>
                      <a:r>
                        <a:rPr lang="es-CR" sz="1800" b="1" kern="1200" baseline="0" dirty="0" smtClean="0">
                          <a:solidFill>
                            <a:schemeClr val="lt1"/>
                          </a:solidFill>
                          <a:latin typeface="+mn-lt"/>
                          <a:ea typeface="+mn-ea"/>
                          <a:cs typeface="+mn-cs"/>
                        </a:rPr>
                        <a:t>(Universalización)</a:t>
                      </a:r>
                      <a:endParaRPr lang="es-CR" dirty="0"/>
                    </a:p>
                  </a:txBody>
                  <a:tcPr/>
                </a:tc>
              </a:tr>
              <a:tr h="370840">
                <a:tc>
                  <a:txBody>
                    <a:bodyPr/>
                    <a:lstStyle/>
                    <a:p>
                      <a:r>
                        <a:rPr lang="es-CR" sz="1300" kern="1200" baseline="0" dirty="0" smtClean="0">
                          <a:solidFill>
                            <a:schemeClr val="dk1"/>
                          </a:solidFill>
                          <a:latin typeface="+mn-lt"/>
                          <a:ea typeface="+mn-ea"/>
                          <a:cs typeface="+mn-cs"/>
                        </a:rPr>
                        <a:t>(1) Liberar fondos</a:t>
                      </a:r>
                    </a:p>
                    <a:p>
                      <a:r>
                        <a:rPr lang="es-CR" sz="1300" kern="1200" baseline="0" dirty="0" smtClean="0">
                          <a:solidFill>
                            <a:schemeClr val="dk1"/>
                          </a:solidFill>
                          <a:latin typeface="+mn-lt"/>
                          <a:ea typeface="+mn-ea"/>
                          <a:cs typeface="+mn-cs"/>
                        </a:rPr>
                        <a:t>de los gobiernos</a:t>
                      </a:r>
                    </a:p>
                    <a:p>
                      <a:r>
                        <a:rPr lang="es-CR" sz="1300" kern="1200" baseline="0" dirty="0" smtClean="0">
                          <a:solidFill>
                            <a:schemeClr val="dk1"/>
                          </a:solidFill>
                          <a:latin typeface="+mn-lt"/>
                          <a:ea typeface="+mn-ea"/>
                          <a:cs typeface="+mn-cs"/>
                        </a:rPr>
                        <a:t>centrales para pagar</a:t>
                      </a:r>
                    </a:p>
                    <a:p>
                      <a:r>
                        <a:rPr lang="es-CR" sz="1300" kern="1200" baseline="0" dirty="0" smtClean="0">
                          <a:solidFill>
                            <a:schemeClr val="dk1"/>
                          </a:solidFill>
                          <a:latin typeface="+mn-lt"/>
                          <a:ea typeface="+mn-ea"/>
                          <a:cs typeface="+mn-cs"/>
                        </a:rPr>
                        <a:t>la deuda externa</a:t>
                      </a:r>
                    </a:p>
                    <a:p>
                      <a:r>
                        <a:rPr lang="es-CR" sz="1300" kern="1200" baseline="0" dirty="0" smtClean="0">
                          <a:solidFill>
                            <a:schemeClr val="dk1"/>
                          </a:solidFill>
                          <a:latin typeface="+mn-lt"/>
                          <a:ea typeface="+mn-ea"/>
                          <a:cs typeface="+mn-cs"/>
                        </a:rPr>
                        <a:t>(2) Aumentar la</a:t>
                      </a:r>
                    </a:p>
                    <a:p>
                      <a:r>
                        <a:rPr lang="es-CR" sz="1300" kern="1200" baseline="0" dirty="0" smtClean="0">
                          <a:solidFill>
                            <a:schemeClr val="dk1"/>
                          </a:solidFill>
                          <a:latin typeface="+mn-lt"/>
                          <a:ea typeface="+mn-ea"/>
                          <a:cs typeface="+mn-cs"/>
                        </a:rPr>
                        <a:t>flexibilidad y el</a:t>
                      </a:r>
                    </a:p>
                    <a:p>
                      <a:r>
                        <a:rPr lang="es-CR" sz="1300" kern="1200" baseline="0" dirty="0" smtClean="0">
                          <a:solidFill>
                            <a:schemeClr val="dk1"/>
                          </a:solidFill>
                          <a:latin typeface="+mn-lt"/>
                          <a:ea typeface="+mn-ea"/>
                          <a:cs typeface="+mn-cs"/>
                        </a:rPr>
                        <a:t>acercamiento de los</a:t>
                      </a:r>
                    </a:p>
                    <a:p>
                      <a:r>
                        <a:rPr lang="es-CR" sz="1300" kern="1200" baseline="0" dirty="0" smtClean="0">
                          <a:solidFill>
                            <a:schemeClr val="dk1"/>
                          </a:solidFill>
                          <a:latin typeface="+mn-lt"/>
                          <a:ea typeface="+mn-ea"/>
                          <a:cs typeface="+mn-cs"/>
                        </a:rPr>
                        <a:t>servicios de salud a</a:t>
                      </a:r>
                    </a:p>
                    <a:p>
                      <a:r>
                        <a:rPr lang="es-CR" sz="1300" kern="1200" baseline="0" dirty="0" smtClean="0">
                          <a:solidFill>
                            <a:schemeClr val="dk1"/>
                          </a:solidFill>
                          <a:latin typeface="+mn-lt"/>
                          <a:ea typeface="+mn-ea"/>
                          <a:cs typeface="+mn-cs"/>
                        </a:rPr>
                        <a:t>la población</a:t>
                      </a:r>
                    </a:p>
                    <a:p>
                      <a:r>
                        <a:rPr lang="es-CR" sz="1300" kern="1200" baseline="0" dirty="0" smtClean="0">
                          <a:solidFill>
                            <a:schemeClr val="dk1"/>
                          </a:solidFill>
                          <a:latin typeface="+mn-lt"/>
                          <a:ea typeface="+mn-ea"/>
                          <a:cs typeface="+mn-cs"/>
                        </a:rPr>
                        <a:t>(3) Promover la</a:t>
                      </a:r>
                    </a:p>
                    <a:p>
                      <a:r>
                        <a:rPr lang="es-CR" sz="1300" kern="1200" baseline="0" dirty="0" smtClean="0">
                          <a:solidFill>
                            <a:schemeClr val="dk1"/>
                          </a:solidFill>
                          <a:latin typeface="+mn-lt"/>
                          <a:ea typeface="+mn-ea"/>
                          <a:cs typeface="+mn-cs"/>
                        </a:rPr>
                        <a:t>participación</a:t>
                      </a:r>
                    </a:p>
                    <a:p>
                      <a:r>
                        <a:rPr lang="es-CR" sz="1300" kern="1200" baseline="0" dirty="0" smtClean="0">
                          <a:solidFill>
                            <a:schemeClr val="dk1"/>
                          </a:solidFill>
                          <a:latin typeface="+mn-lt"/>
                          <a:ea typeface="+mn-ea"/>
                          <a:cs typeface="+mn-cs"/>
                        </a:rPr>
                        <a:t>comunitaria</a:t>
                      </a:r>
                      <a:endParaRPr lang="es-CR" sz="1300" dirty="0"/>
                    </a:p>
                  </a:txBody>
                  <a:tcPr/>
                </a:tc>
                <a:tc>
                  <a:txBody>
                    <a:bodyPr/>
                    <a:lstStyle/>
                    <a:p>
                      <a:r>
                        <a:rPr lang="es-CR" sz="1300" kern="1200" baseline="0" dirty="0" smtClean="0">
                          <a:solidFill>
                            <a:schemeClr val="dk1"/>
                          </a:solidFill>
                          <a:latin typeface="+mn-lt"/>
                          <a:ea typeface="+mn-ea"/>
                          <a:cs typeface="+mn-cs"/>
                        </a:rPr>
                        <a:t>(1) Búsqueda de eficiencia</a:t>
                      </a:r>
                    </a:p>
                    <a:p>
                      <a:r>
                        <a:rPr lang="es-CR" sz="1300" kern="1200" baseline="0" dirty="0" smtClean="0">
                          <a:solidFill>
                            <a:schemeClr val="dk1"/>
                          </a:solidFill>
                          <a:latin typeface="+mn-lt"/>
                          <a:ea typeface="+mn-ea"/>
                          <a:cs typeface="+mn-cs"/>
                        </a:rPr>
                        <a:t>financiera y administrativa</a:t>
                      </a:r>
                    </a:p>
                    <a:p>
                      <a:r>
                        <a:rPr lang="es-CR" sz="1300" kern="1200" baseline="0" dirty="0" smtClean="0">
                          <a:solidFill>
                            <a:schemeClr val="dk1"/>
                          </a:solidFill>
                          <a:latin typeface="+mn-lt"/>
                          <a:ea typeface="+mn-ea"/>
                          <a:cs typeface="+mn-cs"/>
                        </a:rPr>
                        <a:t>(2) Promoción de estrategias</a:t>
                      </a:r>
                    </a:p>
                    <a:p>
                      <a:r>
                        <a:rPr lang="es-CR" sz="1300" kern="1200" baseline="0" dirty="0" smtClean="0">
                          <a:solidFill>
                            <a:schemeClr val="dk1"/>
                          </a:solidFill>
                          <a:latin typeface="+mn-lt"/>
                          <a:ea typeface="+mn-ea"/>
                          <a:cs typeface="+mn-cs"/>
                        </a:rPr>
                        <a:t>de mercado para mejorar los</a:t>
                      </a:r>
                    </a:p>
                    <a:p>
                      <a:r>
                        <a:rPr lang="es-CR" sz="1300" kern="1200" baseline="0" dirty="0" smtClean="0">
                          <a:solidFill>
                            <a:schemeClr val="dk1"/>
                          </a:solidFill>
                          <a:latin typeface="+mn-lt"/>
                          <a:ea typeface="+mn-ea"/>
                          <a:cs typeface="+mn-cs"/>
                        </a:rPr>
                        <a:t>servicios</a:t>
                      </a:r>
                    </a:p>
                    <a:p>
                      <a:r>
                        <a:rPr lang="es-CR" sz="1300" kern="1200" baseline="0" dirty="0" smtClean="0">
                          <a:solidFill>
                            <a:schemeClr val="dk1"/>
                          </a:solidFill>
                          <a:latin typeface="+mn-lt"/>
                          <a:ea typeface="+mn-ea"/>
                          <a:cs typeface="+mn-cs"/>
                        </a:rPr>
                        <a:t>(3) Combinación de los</a:t>
                      </a:r>
                    </a:p>
                    <a:p>
                      <a:r>
                        <a:rPr lang="es-CR" sz="1300" kern="1200" baseline="0" dirty="0" smtClean="0">
                          <a:solidFill>
                            <a:schemeClr val="dk1"/>
                          </a:solidFill>
                          <a:latin typeface="+mn-lt"/>
                          <a:ea typeface="+mn-ea"/>
                          <a:cs typeface="+mn-cs"/>
                        </a:rPr>
                        <a:t>sectores público y privado</a:t>
                      </a:r>
                    </a:p>
                    <a:p>
                      <a:r>
                        <a:rPr lang="es-CR" sz="1300" kern="1200" baseline="0" dirty="0" smtClean="0">
                          <a:solidFill>
                            <a:schemeClr val="dk1"/>
                          </a:solidFill>
                          <a:latin typeface="+mn-lt"/>
                          <a:ea typeface="+mn-ea"/>
                          <a:cs typeface="+mn-cs"/>
                        </a:rPr>
                        <a:t>(4) Lograr la separación de</a:t>
                      </a:r>
                    </a:p>
                    <a:p>
                      <a:r>
                        <a:rPr lang="es-CR" sz="1300" kern="1200" baseline="0" dirty="0" smtClean="0">
                          <a:solidFill>
                            <a:schemeClr val="dk1"/>
                          </a:solidFill>
                          <a:latin typeface="+mn-lt"/>
                          <a:ea typeface="+mn-ea"/>
                          <a:cs typeface="+mn-cs"/>
                        </a:rPr>
                        <a:t>las funciones de provisión</a:t>
                      </a:r>
                    </a:p>
                    <a:p>
                      <a:r>
                        <a:rPr lang="es-CR" sz="1300" kern="1200" baseline="0" dirty="0" smtClean="0">
                          <a:solidFill>
                            <a:schemeClr val="dk1"/>
                          </a:solidFill>
                          <a:latin typeface="+mn-lt"/>
                          <a:ea typeface="+mn-ea"/>
                          <a:cs typeface="+mn-cs"/>
                        </a:rPr>
                        <a:t>de servicios, de las funciones</a:t>
                      </a:r>
                    </a:p>
                    <a:p>
                      <a:r>
                        <a:rPr lang="es-CR" sz="1300" kern="1200" baseline="0" dirty="0" smtClean="0">
                          <a:solidFill>
                            <a:schemeClr val="dk1"/>
                          </a:solidFill>
                          <a:latin typeface="+mn-lt"/>
                          <a:ea typeface="+mn-ea"/>
                          <a:cs typeface="+mn-cs"/>
                        </a:rPr>
                        <a:t>de financiamiento</a:t>
                      </a:r>
                    </a:p>
                    <a:p>
                      <a:r>
                        <a:rPr lang="es-CR" sz="1300" kern="1200" baseline="0" dirty="0" smtClean="0">
                          <a:solidFill>
                            <a:schemeClr val="dk1"/>
                          </a:solidFill>
                          <a:latin typeface="+mn-lt"/>
                          <a:ea typeface="+mn-ea"/>
                          <a:cs typeface="+mn-cs"/>
                        </a:rPr>
                        <a:t>(5) Promover la</a:t>
                      </a:r>
                    </a:p>
                    <a:p>
                      <a:r>
                        <a:rPr lang="es-CR" sz="1300" kern="1200" baseline="0" dirty="0" smtClean="0">
                          <a:solidFill>
                            <a:schemeClr val="dk1"/>
                          </a:solidFill>
                          <a:latin typeface="+mn-lt"/>
                          <a:ea typeface="+mn-ea"/>
                          <a:cs typeface="+mn-cs"/>
                        </a:rPr>
                        <a:t>competencia como</a:t>
                      </a:r>
                    </a:p>
                    <a:p>
                      <a:r>
                        <a:rPr lang="es-CR" sz="1300" kern="1200" baseline="0" dirty="0" smtClean="0">
                          <a:solidFill>
                            <a:schemeClr val="dk1"/>
                          </a:solidFill>
                          <a:latin typeface="+mn-lt"/>
                          <a:ea typeface="+mn-ea"/>
                          <a:cs typeface="+mn-cs"/>
                        </a:rPr>
                        <a:t>mecanismos para buscar</a:t>
                      </a:r>
                    </a:p>
                    <a:p>
                      <a:r>
                        <a:rPr lang="es-CR" sz="1300" kern="1200" baseline="0" dirty="0" smtClean="0">
                          <a:solidFill>
                            <a:schemeClr val="dk1"/>
                          </a:solidFill>
                          <a:latin typeface="+mn-lt"/>
                          <a:ea typeface="+mn-ea"/>
                          <a:cs typeface="+mn-cs"/>
                        </a:rPr>
                        <a:t>eficiencia en el uso de</a:t>
                      </a:r>
                    </a:p>
                    <a:p>
                      <a:r>
                        <a:rPr lang="es-CR" sz="1300" kern="1200" baseline="0" dirty="0" smtClean="0">
                          <a:solidFill>
                            <a:schemeClr val="dk1"/>
                          </a:solidFill>
                          <a:latin typeface="+mn-lt"/>
                          <a:ea typeface="+mn-ea"/>
                          <a:cs typeface="+mn-cs"/>
                        </a:rPr>
                        <a:t>recursos</a:t>
                      </a:r>
                      <a:endParaRPr lang="es-CR" sz="1300" dirty="0"/>
                    </a:p>
                  </a:txBody>
                  <a:tcPr/>
                </a:tc>
                <a:tc>
                  <a:txBody>
                    <a:bodyPr/>
                    <a:lstStyle/>
                    <a:p>
                      <a:r>
                        <a:rPr lang="es-CR" sz="1300" kern="1200" baseline="0" dirty="0" smtClean="0">
                          <a:solidFill>
                            <a:schemeClr val="dk1"/>
                          </a:solidFill>
                          <a:latin typeface="+mn-lt"/>
                          <a:ea typeface="+mn-ea"/>
                          <a:cs typeface="+mn-cs"/>
                        </a:rPr>
                        <a:t>(1) Ampliar la</a:t>
                      </a:r>
                    </a:p>
                    <a:p>
                      <a:r>
                        <a:rPr lang="es-CR" sz="1300" kern="1200" baseline="0" dirty="0" smtClean="0">
                          <a:solidFill>
                            <a:schemeClr val="dk1"/>
                          </a:solidFill>
                          <a:latin typeface="+mn-lt"/>
                          <a:ea typeface="+mn-ea"/>
                          <a:cs typeface="+mn-cs"/>
                        </a:rPr>
                        <a:t>cobertura a los</a:t>
                      </a:r>
                    </a:p>
                    <a:p>
                      <a:r>
                        <a:rPr lang="es-CR" sz="1300" kern="1200" baseline="0" dirty="0" smtClean="0">
                          <a:solidFill>
                            <a:schemeClr val="dk1"/>
                          </a:solidFill>
                          <a:latin typeface="+mn-lt"/>
                          <a:ea typeface="+mn-ea"/>
                          <a:cs typeface="+mn-cs"/>
                        </a:rPr>
                        <a:t>excluidos de los</a:t>
                      </a:r>
                    </a:p>
                    <a:p>
                      <a:r>
                        <a:rPr lang="es-CR" sz="1300" kern="1200" baseline="0" dirty="0" smtClean="0">
                          <a:solidFill>
                            <a:schemeClr val="dk1"/>
                          </a:solidFill>
                          <a:latin typeface="+mn-lt"/>
                          <a:ea typeface="+mn-ea"/>
                          <a:cs typeface="+mn-cs"/>
                        </a:rPr>
                        <a:t>sistemas de seguridad</a:t>
                      </a:r>
                    </a:p>
                    <a:p>
                      <a:r>
                        <a:rPr lang="es-CR" sz="1300" kern="1200" baseline="0" dirty="0" smtClean="0">
                          <a:solidFill>
                            <a:schemeClr val="dk1"/>
                          </a:solidFill>
                          <a:latin typeface="+mn-lt"/>
                          <a:ea typeface="+mn-ea"/>
                          <a:cs typeface="+mn-cs"/>
                        </a:rPr>
                        <a:t>social</a:t>
                      </a:r>
                    </a:p>
                    <a:p>
                      <a:r>
                        <a:rPr lang="es-CR" sz="1300" kern="1200" baseline="0" dirty="0" smtClean="0">
                          <a:solidFill>
                            <a:schemeClr val="dk1"/>
                          </a:solidFill>
                          <a:latin typeface="+mn-lt"/>
                          <a:ea typeface="+mn-ea"/>
                          <a:cs typeface="+mn-cs"/>
                        </a:rPr>
                        <a:t>(3) Reformar las leyes</a:t>
                      </a:r>
                    </a:p>
                    <a:p>
                      <a:r>
                        <a:rPr lang="es-CR" sz="1300" kern="1200" baseline="0" dirty="0" smtClean="0">
                          <a:solidFill>
                            <a:schemeClr val="dk1"/>
                          </a:solidFill>
                          <a:latin typeface="+mn-lt"/>
                          <a:ea typeface="+mn-ea"/>
                          <a:cs typeface="+mn-cs"/>
                        </a:rPr>
                        <a:t>generales de salud</a:t>
                      </a:r>
                    </a:p>
                    <a:p>
                      <a:r>
                        <a:rPr lang="es-CR" sz="1300" kern="1200" baseline="0" dirty="0" smtClean="0">
                          <a:solidFill>
                            <a:schemeClr val="dk1"/>
                          </a:solidFill>
                          <a:latin typeface="+mn-lt"/>
                          <a:ea typeface="+mn-ea"/>
                          <a:cs typeface="+mn-cs"/>
                        </a:rPr>
                        <a:t>(2) Garantizar el</a:t>
                      </a:r>
                    </a:p>
                    <a:p>
                      <a:r>
                        <a:rPr lang="es-CR" sz="1300" kern="1200" baseline="0" dirty="0" smtClean="0">
                          <a:solidFill>
                            <a:schemeClr val="dk1"/>
                          </a:solidFill>
                          <a:latin typeface="+mn-lt"/>
                          <a:ea typeface="+mn-ea"/>
                          <a:cs typeface="+mn-cs"/>
                        </a:rPr>
                        <a:t>derecho a la salud</a:t>
                      </a:r>
                    </a:p>
                    <a:p>
                      <a:r>
                        <a:rPr lang="es-CR" sz="1300" kern="1200" baseline="0" dirty="0" smtClean="0">
                          <a:solidFill>
                            <a:schemeClr val="dk1"/>
                          </a:solidFill>
                          <a:latin typeface="+mn-lt"/>
                          <a:ea typeface="+mn-ea"/>
                          <a:cs typeface="+mn-cs"/>
                        </a:rPr>
                        <a:t>(3) Establecer</a:t>
                      </a:r>
                    </a:p>
                    <a:p>
                      <a:r>
                        <a:rPr lang="es-CR" sz="1300" kern="1200" baseline="0" dirty="0" smtClean="0">
                          <a:solidFill>
                            <a:schemeClr val="dk1"/>
                          </a:solidFill>
                          <a:latin typeface="+mn-lt"/>
                          <a:ea typeface="+mn-ea"/>
                          <a:cs typeface="+mn-cs"/>
                        </a:rPr>
                        <a:t>beneficios mínimos</a:t>
                      </a:r>
                    </a:p>
                    <a:p>
                      <a:r>
                        <a:rPr lang="es-CR" sz="1300" kern="1200" baseline="0" dirty="0" smtClean="0">
                          <a:solidFill>
                            <a:schemeClr val="dk1"/>
                          </a:solidFill>
                          <a:latin typeface="+mn-lt"/>
                          <a:ea typeface="+mn-ea"/>
                          <a:cs typeface="+mn-cs"/>
                        </a:rPr>
                        <a:t>para toda la población</a:t>
                      </a:r>
                      <a:endParaRPr lang="es-CR" sz="1300" dirty="0"/>
                    </a:p>
                  </a:txBody>
                  <a:tcPr/>
                </a:tc>
              </a:tr>
            </a:tbl>
          </a:graphicData>
        </a:graphic>
      </p:graphicFrame>
      <p:sp>
        <p:nvSpPr>
          <p:cNvPr id="3" name="2 CuadroTexto"/>
          <p:cNvSpPr txBox="1"/>
          <p:nvPr/>
        </p:nvSpPr>
        <p:spPr>
          <a:xfrm>
            <a:off x="1547664" y="260648"/>
            <a:ext cx="5760640" cy="584775"/>
          </a:xfrm>
          <a:prstGeom prst="rect">
            <a:avLst/>
          </a:prstGeom>
          <a:noFill/>
        </p:spPr>
        <p:txBody>
          <a:bodyPr wrap="square" rtlCol="0">
            <a:spAutoFit/>
          </a:bodyPr>
          <a:lstStyle/>
          <a:p>
            <a:pPr algn="ctr"/>
            <a:r>
              <a:rPr lang="es-CR" sz="1600" b="1" dirty="0" smtClean="0">
                <a:solidFill>
                  <a:schemeClr val="bg1"/>
                </a:solidFill>
              </a:rPr>
              <a:t>Cuadro 2: Objetivos dominantes de las reformas a los</a:t>
            </a:r>
          </a:p>
          <a:p>
            <a:pPr algn="ctr"/>
            <a:r>
              <a:rPr lang="es-CR" sz="1600" b="1" dirty="0" smtClean="0">
                <a:solidFill>
                  <a:schemeClr val="bg1"/>
                </a:solidFill>
              </a:rPr>
              <a:t>sistemas de salud en América Latina 1980-2010</a:t>
            </a:r>
            <a:endParaRPr lang="es-CR" sz="1600" dirty="0">
              <a:solidFill>
                <a:schemeClr val="bg1"/>
              </a:solidFill>
            </a:endParaRPr>
          </a:p>
        </p:txBody>
      </p:sp>
      <p:sp>
        <p:nvSpPr>
          <p:cNvPr id="4" name="3 CuadroTexto"/>
          <p:cNvSpPr txBox="1"/>
          <p:nvPr/>
        </p:nvSpPr>
        <p:spPr>
          <a:xfrm>
            <a:off x="1619672" y="5733256"/>
            <a:ext cx="6336704" cy="461665"/>
          </a:xfrm>
          <a:prstGeom prst="rect">
            <a:avLst/>
          </a:prstGeom>
          <a:noFill/>
        </p:spPr>
        <p:txBody>
          <a:bodyPr wrap="square" rtlCol="0">
            <a:spAutoFit/>
          </a:bodyPr>
          <a:lstStyle/>
          <a:p>
            <a:r>
              <a:rPr lang="es-CR" sz="1200" dirty="0" smtClean="0">
                <a:solidFill>
                  <a:schemeClr val="bg1"/>
                </a:solidFill>
              </a:rPr>
              <a:t>Fuentes: </a:t>
            </a:r>
            <a:r>
              <a:rPr lang="es-CR" sz="1200" dirty="0" err="1" smtClean="0">
                <a:solidFill>
                  <a:schemeClr val="bg1"/>
                </a:solidFill>
              </a:rPr>
              <a:t>Homedes</a:t>
            </a:r>
            <a:r>
              <a:rPr lang="es-CR" sz="1200" dirty="0" smtClean="0">
                <a:solidFill>
                  <a:schemeClr val="bg1"/>
                </a:solidFill>
              </a:rPr>
              <a:t> y Ugalde, 2002: 27; Vázquez, et. al., 2002: 30-31; Tobar,</a:t>
            </a:r>
          </a:p>
          <a:p>
            <a:r>
              <a:rPr lang="es-CR" sz="1200" dirty="0" smtClean="0">
                <a:solidFill>
                  <a:schemeClr val="bg1"/>
                </a:solidFill>
              </a:rPr>
              <a:t>2006: 285; Mesa Lago, 2007.CLACSO 2012.</a:t>
            </a:r>
            <a:endParaRPr lang="es-CR" sz="1200"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1547664" y="1052736"/>
          <a:ext cx="6096000" cy="387604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just"/>
                      <a:r>
                        <a:rPr lang="es-CR" sz="1600" dirty="0" smtClean="0"/>
                        <a:t>Claros</a:t>
                      </a:r>
                      <a:endParaRPr lang="es-CR" sz="1600" dirty="0"/>
                    </a:p>
                  </a:txBody>
                  <a:tcPr/>
                </a:tc>
                <a:tc>
                  <a:txBody>
                    <a:bodyPr/>
                    <a:lstStyle/>
                    <a:p>
                      <a:pPr algn="just"/>
                      <a:r>
                        <a:rPr lang="es-CR" dirty="0" smtClean="0"/>
                        <a:t>Oscuros</a:t>
                      </a:r>
                      <a:endParaRPr lang="es-CR" dirty="0"/>
                    </a:p>
                  </a:txBody>
                  <a:tcPr/>
                </a:tc>
              </a:tr>
              <a:tr h="370840">
                <a:tc>
                  <a:txBody>
                    <a:bodyPr/>
                    <a:lstStyle/>
                    <a:p>
                      <a:pPr algn="just"/>
                      <a:r>
                        <a:rPr lang="es-CR" sz="1600" kern="1200" baseline="0" dirty="0" smtClean="0">
                          <a:solidFill>
                            <a:schemeClr val="dk1"/>
                          </a:solidFill>
                          <a:latin typeface="+mn-lt"/>
                          <a:ea typeface="+mn-ea"/>
                          <a:cs typeface="+mn-cs"/>
                        </a:rPr>
                        <a:t>1. Chile había avanzado a una tercera generación de reformas que dio origen al programa </a:t>
                      </a:r>
                      <a:r>
                        <a:rPr lang="es-CR" sz="1600" i="1" kern="1200" baseline="0" dirty="0" smtClean="0">
                          <a:solidFill>
                            <a:schemeClr val="dk1"/>
                          </a:solidFill>
                          <a:latin typeface="+mn-lt"/>
                          <a:ea typeface="+mn-ea"/>
                          <a:cs typeface="+mn-cs"/>
                        </a:rPr>
                        <a:t>AUGE</a:t>
                      </a:r>
                    </a:p>
                    <a:p>
                      <a:pPr algn="just"/>
                      <a:r>
                        <a:rPr lang="es-CR" sz="1600" kern="1200" baseline="0" dirty="0" smtClean="0">
                          <a:solidFill>
                            <a:schemeClr val="dk1"/>
                          </a:solidFill>
                          <a:latin typeface="+mn-lt"/>
                          <a:ea typeface="+mn-ea"/>
                          <a:cs typeface="+mn-cs"/>
                        </a:rPr>
                        <a:t>2. México había reformado la Ley General de Salud en 2004 y había creado el Seguro Popular</a:t>
                      </a:r>
                      <a:endParaRPr lang="es-CR" sz="1600" dirty="0"/>
                    </a:p>
                  </a:txBody>
                  <a:tcPr/>
                </a:tc>
                <a:tc>
                  <a:txBody>
                    <a:bodyPr/>
                    <a:lstStyle/>
                    <a:p>
                      <a:pPr algn="just"/>
                      <a:r>
                        <a:rPr lang="es-CR" sz="1600" kern="1200" baseline="0" dirty="0" smtClean="0">
                          <a:solidFill>
                            <a:schemeClr val="dk1"/>
                          </a:solidFill>
                          <a:latin typeface="+mn-lt"/>
                          <a:ea typeface="+mn-ea"/>
                          <a:cs typeface="+mn-cs"/>
                        </a:rPr>
                        <a:t>1. En 2006 se paralizó la reforma iniciada en República Dominicana en 2001, se debatía demás una contrarreforma</a:t>
                      </a:r>
                    </a:p>
                    <a:p>
                      <a:pPr algn="just"/>
                      <a:r>
                        <a:rPr lang="es-CR" sz="1600" kern="1200" baseline="0" dirty="0" smtClean="0">
                          <a:solidFill>
                            <a:schemeClr val="dk1"/>
                          </a:solidFill>
                          <a:latin typeface="+mn-lt"/>
                          <a:ea typeface="+mn-ea"/>
                          <a:cs typeface="+mn-cs"/>
                        </a:rPr>
                        <a:t>2. La reforma ecuatoriana iniciada en 2008 fue declarada parcialmente</a:t>
                      </a:r>
                    </a:p>
                    <a:p>
                      <a:pPr algn="just"/>
                      <a:r>
                        <a:rPr lang="es-CR" sz="1600" kern="1200" baseline="0" dirty="0" smtClean="0">
                          <a:solidFill>
                            <a:schemeClr val="dk1"/>
                          </a:solidFill>
                          <a:latin typeface="+mn-lt"/>
                          <a:ea typeface="+mn-ea"/>
                          <a:cs typeface="+mn-cs"/>
                        </a:rPr>
                        <a:t>inconstitucional en 2011</a:t>
                      </a:r>
                    </a:p>
                    <a:p>
                      <a:pPr algn="just"/>
                      <a:r>
                        <a:rPr lang="es-CR" sz="1600" kern="1200" baseline="0" dirty="0" smtClean="0">
                          <a:solidFill>
                            <a:schemeClr val="dk1"/>
                          </a:solidFill>
                          <a:latin typeface="+mn-lt"/>
                          <a:ea typeface="+mn-ea"/>
                          <a:cs typeface="+mn-cs"/>
                        </a:rPr>
                        <a:t>3. La reforma nicaragüense de 1997 fue anulada en 2005 </a:t>
                      </a:r>
                    </a:p>
                    <a:p>
                      <a:pPr algn="just"/>
                      <a:r>
                        <a:rPr lang="es-CR" sz="1600" kern="1200" baseline="0" dirty="0" smtClean="0">
                          <a:solidFill>
                            <a:schemeClr val="dk1"/>
                          </a:solidFill>
                          <a:latin typeface="+mn-lt"/>
                          <a:ea typeface="+mn-ea"/>
                          <a:cs typeface="+mn-cs"/>
                        </a:rPr>
                        <a:t>4. La reforma venezolana estaba totalmente paralizada en 2006</a:t>
                      </a:r>
                      <a:endParaRPr lang="es-CR" sz="1600" dirty="0"/>
                    </a:p>
                  </a:txBody>
                  <a:tcPr/>
                </a:tc>
              </a:tr>
            </a:tbl>
          </a:graphicData>
        </a:graphic>
      </p:graphicFrame>
      <p:sp>
        <p:nvSpPr>
          <p:cNvPr id="3" name="2 CuadroTexto"/>
          <p:cNvSpPr txBox="1"/>
          <p:nvPr/>
        </p:nvSpPr>
        <p:spPr>
          <a:xfrm>
            <a:off x="1547664" y="260648"/>
            <a:ext cx="5976664" cy="646331"/>
          </a:xfrm>
          <a:prstGeom prst="rect">
            <a:avLst/>
          </a:prstGeom>
          <a:noFill/>
        </p:spPr>
        <p:txBody>
          <a:bodyPr wrap="square" rtlCol="0">
            <a:spAutoFit/>
          </a:bodyPr>
          <a:lstStyle/>
          <a:p>
            <a:pPr algn="ctr"/>
            <a:r>
              <a:rPr lang="es-CR" b="1" dirty="0" smtClean="0">
                <a:solidFill>
                  <a:schemeClr val="bg1"/>
                </a:solidFill>
              </a:rPr>
              <a:t>Cuadro 3. Claro-Oscuros de las reformas</a:t>
            </a:r>
          </a:p>
          <a:p>
            <a:pPr algn="ctr"/>
            <a:r>
              <a:rPr lang="es-CR" b="1" dirty="0" smtClean="0">
                <a:solidFill>
                  <a:schemeClr val="bg1"/>
                </a:solidFill>
              </a:rPr>
              <a:t>en la década del 2000 en América Latina</a:t>
            </a:r>
            <a:endParaRPr lang="es-CR" dirty="0">
              <a:solidFill>
                <a:schemeClr val="bg1"/>
              </a:solidFill>
            </a:endParaRPr>
          </a:p>
        </p:txBody>
      </p:sp>
      <p:sp>
        <p:nvSpPr>
          <p:cNvPr id="4" name="3 CuadroTexto"/>
          <p:cNvSpPr txBox="1"/>
          <p:nvPr/>
        </p:nvSpPr>
        <p:spPr>
          <a:xfrm>
            <a:off x="1691680" y="5805264"/>
            <a:ext cx="5832648" cy="369332"/>
          </a:xfrm>
          <a:prstGeom prst="rect">
            <a:avLst/>
          </a:prstGeom>
          <a:noFill/>
        </p:spPr>
        <p:txBody>
          <a:bodyPr wrap="square" rtlCol="0">
            <a:spAutoFit/>
          </a:bodyPr>
          <a:lstStyle/>
          <a:p>
            <a:r>
              <a:rPr lang="es-CR" dirty="0" smtClean="0"/>
              <a:t>Fuente: Mesa-Lago, 2007: 159; Barba, 2010.</a:t>
            </a:r>
            <a:endParaRPr lang="es-C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Avance de las reformas</a:t>
            </a:r>
            <a:endParaRPr lang="es-CR" dirty="0"/>
          </a:p>
        </p:txBody>
      </p:sp>
      <p:sp>
        <p:nvSpPr>
          <p:cNvPr id="3" name="2 Marcador de contenido"/>
          <p:cNvSpPr>
            <a:spLocks noGrp="1"/>
          </p:cNvSpPr>
          <p:nvPr>
            <p:ph idx="1"/>
          </p:nvPr>
        </p:nvSpPr>
        <p:spPr/>
        <p:txBody>
          <a:bodyPr/>
          <a:lstStyle/>
          <a:p>
            <a:pPr algn="just">
              <a:buNone/>
            </a:pPr>
            <a:r>
              <a:rPr lang="es-CR" sz="2000" dirty="0" smtClean="0"/>
              <a:t>	</a:t>
            </a:r>
          </a:p>
          <a:p>
            <a:pPr algn="just"/>
            <a:r>
              <a:rPr lang="es-CR" sz="2000" dirty="0" smtClean="0"/>
              <a:t>Desarrollo lento (implica diversas etapas y la conducción de gobiernos de diverso signo político)</a:t>
            </a:r>
          </a:p>
          <a:p>
            <a:pPr algn="just">
              <a:buNone/>
            </a:pPr>
            <a:r>
              <a:rPr lang="es-CR" sz="2000" dirty="0" smtClean="0"/>
              <a:t>	Las de carácter estructural, en algunos casos, “han implicado cambios en la legislación sanitaria, han tenido consecuencias intersectoriales, han afectado la mayoría de las funciones del sistema de salud, han modificado las relaciones entre los actores públicos y los privados; en otros han sido muy limitadas, se han concentrado en subsistemas específicos, o en cambios administrativos como los modelos de gestión </a:t>
            </a:r>
            <a:r>
              <a:rPr lang="fr-FR" sz="2000" dirty="0" smtClean="0"/>
              <a:t>(Infante, 2000: 14;</a:t>
            </a:r>
            <a:r>
              <a:rPr lang="es-CR" sz="2000" dirty="0" smtClean="0"/>
              <a:t>OPS y OMS, 2004).”</a:t>
            </a:r>
            <a:endParaRPr lang="es-CR"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31913" y="188913"/>
            <a:ext cx="7354887" cy="863823"/>
          </a:xfrm>
        </p:spPr>
        <p:txBody>
          <a:bodyPr/>
          <a:lstStyle/>
          <a:p>
            <a:r>
              <a:rPr lang="es-CR" dirty="0" smtClean="0"/>
              <a:t>Contenidos</a:t>
            </a:r>
            <a:endParaRPr lang="es-CR" dirty="0"/>
          </a:p>
        </p:txBody>
      </p:sp>
      <p:sp>
        <p:nvSpPr>
          <p:cNvPr id="3" name="2 Marcador de contenido"/>
          <p:cNvSpPr>
            <a:spLocks noGrp="1"/>
          </p:cNvSpPr>
          <p:nvPr>
            <p:ph idx="1"/>
          </p:nvPr>
        </p:nvSpPr>
        <p:spPr>
          <a:xfrm>
            <a:off x="914400" y="980728"/>
            <a:ext cx="8229600" cy="4320480"/>
          </a:xfrm>
        </p:spPr>
        <p:txBody>
          <a:bodyPr/>
          <a:lstStyle/>
          <a:p>
            <a:pPr algn="just">
              <a:buNone/>
            </a:pPr>
            <a:r>
              <a:rPr lang="es-CR" sz="2000" dirty="0" smtClean="0"/>
              <a:t>	</a:t>
            </a:r>
          </a:p>
          <a:p>
            <a:pPr algn="just"/>
            <a:r>
              <a:rPr lang="es-CR" sz="2000" dirty="0" smtClean="0"/>
              <a:t>Contenidos heterogéneos</a:t>
            </a:r>
          </a:p>
          <a:p>
            <a:pPr algn="just"/>
            <a:r>
              <a:rPr lang="es-CR" sz="2000" dirty="0" smtClean="0"/>
              <a:t>Incluyen estrategias para aumentar cobertura</a:t>
            </a:r>
          </a:p>
          <a:p>
            <a:pPr algn="just"/>
            <a:r>
              <a:rPr lang="es-CR" sz="2000" dirty="0" smtClean="0"/>
              <a:t>Rectoría de los Ministerio de Salud</a:t>
            </a:r>
          </a:p>
          <a:p>
            <a:pPr algn="just"/>
            <a:r>
              <a:rPr lang="es-CR" sz="2000" dirty="0" smtClean="0"/>
              <a:t>La separación de funciones de los sistemas de salud ha sido un elemento importante en muchas reformas, particularmente en lo concerniente a la separación de la provisión de servicios y el financiamiento del sistema.</a:t>
            </a:r>
          </a:p>
          <a:p>
            <a:pPr algn="just"/>
            <a:r>
              <a:rPr lang="es-CR" sz="2000" dirty="0" smtClean="0"/>
              <a:t>La descentralización de los servicios de salud ha sido también un elemento fundamental en las agendas de reforma.</a:t>
            </a:r>
            <a:endParaRPr lang="es-CR"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sz="3200" dirty="0" smtClean="0"/>
              <a:t>Comparaciones</a:t>
            </a:r>
            <a:endParaRPr lang="es-CR" sz="3200" dirty="0"/>
          </a:p>
        </p:txBody>
      </p:sp>
      <p:sp>
        <p:nvSpPr>
          <p:cNvPr id="3" name="2 Marcador de contenido"/>
          <p:cNvSpPr>
            <a:spLocks noGrp="1"/>
          </p:cNvSpPr>
          <p:nvPr>
            <p:ph idx="1"/>
          </p:nvPr>
        </p:nvSpPr>
        <p:spPr>
          <a:xfrm>
            <a:off x="539552" y="1628800"/>
            <a:ext cx="8229600" cy="4525963"/>
          </a:xfrm>
        </p:spPr>
        <p:txBody>
          <a:bodyPr/>
          <a:lstStyle/>
          <a:p>
            <a:pPr algn="just"/>
            <a:r>
              <a:rPr lang="es-CR" sz="2800" dirty="0" smtClean="0"/>
              <a:t>Sin embargo, los esfuerzos encaminados a evaluar los resultados de las reformas enfrentan una serie de factores que dificultan esa tarea, entre ellos: la gran heterogeneidad de los sistemas de salud, los momentos en que se iniciaron las reformas, los modelos seguidos, y la falta de estadísticas comparables (Mesa-Lago, 2005, 2007).</a:t>
            </a:r>
            <a:endParaRPr lang="es-CR"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Esquemas</a:t>
            </a:r>
            <a:endParaRPr lang="es-CR" dirty="0"/>
          </a:p>
        </p:txBody>
      </p:sp>
      <p:sp>
        <p:nvSpPr>
          <p:cNvPr id="3" name="2 Marcador de contenido"/>
          <p:cNvSpPr>
            <a:spLocks noGrp="1"/>
          </p:cNvSpPr>
          <p:nvPr>
            <p:ph idx="1"/>
          </p:nvPr>
        </p:nvSpPr>
        <p:spPr/>
        <p:txBody>
          <a:bodyPr/>
          <a:lstStyle/>
          <a:p>
            <a:pPr algn="just"/>
            <a:r>
              <a:rPr lang="es-CR" sz="2800" dirty="0" smtClean="0"/>
              <a:t>E</a:t>
            </a:r>
            <a:r>
              <a:rPr lang="es-CR" sz="2800" i="1" dirty="0" smtClean="0">
                <a:effectLst>
                  <a:outerShdw blurRad="38100" dist="38100" dir="2700000" algn="tl">
                    <a:srgbClr val="000000">
                      <a:alpha val="43137"/>
                    </a:srgbClr>
                  </a:outerShdw>
                </a:effectLst>
              </a:rPr>
              <a:t>squemas contributivos </a:t>
            </a:r>
            <a:r>
              <a:rPr lang="es-CR" sz="2800" dirty="0" smtClean="0"/>
              <a:t>para el sector asalariado formal.</a:t>
            </a:r>
          </a:p>
          <a:p>
            <a:pPr algn="just"/>
            <a:r>
              <a:rPr lang="es-CR" sz="2800" dirty="0" smtClean="0"/>
              <a:t>E</a:t>
            </a:r>
            <a:r>
              <a:rPr lang="es-CR" sz="2800" i="1" dirty="0" smtClean="0">
                <a:effectLst>
                  <a:outerShdw blurRad="38100" dist="38100" dir="2700000" algn="tl">
                    <a:srgbClr val="000000">
                      <a:alpha val="43137"/>
                    </a:srgbClr>
                  </a:outerShdw>
                </a:effectLst>
              </a:rPr>
              <a:t>squemas de afiliación voluntaria y privada para s</a:t>
            </a:r>
            <a:r>
              <a:rPr lang="es-CR" sz="2800" dirty="0" smtClean="0"/>
              <a:t>ectores de mayores ingresos. </a:t>
            </a:r>
          </a:p>
          <a:p>
            <a:pPr algn="just"/>
            <a:r>
              <a:rPr lang="es-CR" sz="2800" i="1" dirty="0" smtClean="0"/>
              <a:t>Esquemas públicos de corte asistencialista: s</a:t>
            </a:r>
            <a:r>
              <a:rPr lang="es-CR" sz="2800" dirty="0" smtClean="0"/>
              <a:t>ectores vulnerables sin acceso a los otros sistemas.</a:t>
            </a:r>
            <a:endParaRPr lang="es-CR"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sz="3200" dirty="0" smtClean="0"/>
              <a:t>Clasificación de las Reformas</a:t>
            </a:r>
            <a:endParaRPr lang="es-ES" sz="3200" dirty="0"/>
          </a:p>
        </p:txBody>
      </p:sp>
      <p:sp>
        <p:nvSpPr>
          <p:cNvPr id="3" name="2 Marcador de contenido"/>
          <p:cNvSpPr>
            <a:spLocks noGrp="1"/>
          </p:cNvSpPr>
          <p:nvPr>
            <p:ph idx="1"/>
          </p:nvPr>
        </p:nvSpPr>
        <p:spPr/>
        <p:txBody>
          <a:bodyPr/>
          <a:lstStyle/>
          <a:p>
            <a:pPr algn="just"/>
            <a:r>
              <a:rPr lang="es-ES" sz="1800" dirty="0" smtClean="0"/>
              <a:t>“</a:t>
            </a:r>
            <a:r>
              <a:rPr lang="es-ES" sz="2000" dirty="0" smtClean="0"/>
              <a:t>1) El </a:t>
            </a:r>
            <a:r>
              <a:rPr lang="es-ES" sz="2000" b="1" dirty="0" smtClean="0"/>
              <a:t>sustitutivo</a:t>
            </a:r>
            <a:r>
              <a:rPr lang="es-ES" sz="2000" dirty="0" smtClean="0"/>
              <a:t>, opera en Chile (pionero  en 1981), Bolivia, El Salvador, México y República Dominicana (no se ha completado), “cierra” el sistema público (no permite nuevos afiliados) y lo  sustituye por uno privado.</a:t>
            </a:r>
          </a:p>
          <a:p>
            <a:pPr algn="just"/>
            <a:r>
              <a:rPr lang="es-ES" sz="2000" dirty="0" smtClean="0"/>
              <a:t> 2) El  </a:t>
            </a:r>
            <a:r>
              <a:rPr lang="es-ES" sz="2000" b="1" dirty="0" smtClean="0"/>
              <a:t>paralelo</a:t>
            </a:r>
            <a:r>
              <a:rPr lang="es-ES" sz="2000" dirty="0" smtClean="0"/>
              <a:t>,  aplicado en Colombia y Perú, no cierra el sistema público, sino que lo reforma paramétricamente, crea  un nuevo sistema privado y los dos compiten entre sí.</a:t>
            </a:r>
          </a:p>
          <a:p>
            <a:pPr algn="just"/>
            <a:r>
              <a:rPr lang="es-ES" sz="2000" dirty="0" smtClean="0"/>
              <a:t> 3) El </a:t>
            </a:r>
            <a:r>
              <a:rPr lang="es-ES" sz="2000" b="1" dirty="0" smtClean="0"/>
              <a:t>mixto</a:t>
            </a:r>
            <a:r>
              <a:rPr lang="es-ES" sz="2000" dirty="0" smtClean="0"/>
              <a:t> implementado en Argentina (se  convirtió en público en 2008), Costa Rica, Panamá (desde 2008) y Uruguay, integra un programa  público, que no se cierra y otorga una pensión básica (primer pilar), con un programa privado que   ofrece una pensión complementaria (segundo pilar) (…) “(Meza Lago. CEPAL 2009.)</a:t>
            </a:r>
          </a:p>
          <a:p>
            <a:endParaRPr lang="es-ES" sz="1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31913" y="188913"/>
            <a:ext cx="7354887" cy="863823"/>
          </a:xfrm>
        </p:spPr>
        <p:txBody>
          <a:bodyPr/>
          <a:lstStyle/>
          <a:p>
            <a:r>
              <a:rPr lang="es-CR" sz="2400" dirty="0" smtClean="0"/>
              <a:t>REFORMAS DE PRIMER GRADO: ADECUACION</a:t>
            </a:r>
            <a:endParaRPr lang="es-CR" sz="2400" dirty="0"/>
          </a:p>
        </p:txBody>
      </p:sp>
      <p:sp>
        <p:nvSpPr>
          <p:cNvPr id="3" name="2 Marcador de contenido"/>
          <p:cNvSpPr>
            <a:spLocks noGrp="1"/>
          </p:cNvSpPr>
          <p:nvPr>
            <p:ph idx="1"/>
          </p:nvPr>
        </p:nvSpPr>
        <p:spPr>
          <a:xfrm>
            <a:off x="683568" y="1268760"/>
            <a:ext cx="8229600" cy="4857403"/>
          </a:xfrm>
        </p:spPr>
        <p:txBody>
          <a:bodyPr/>
          <a:lstStyle/>
          <a:p>
            <a:pPr algn="just"/>
            <a:r>
              <a:rPr lang="es-ES" sz="1600" dirty="0" smtClean="0"/>
              <a:t>En el ámbito iberoamericano el caso típico de reformas de primer grado o reformas-adecuación es </a:t>
            </a:r>
            <a:r>
              <a:rPr lang="es-ES" sz="1600" i="1" dirty="0" smtClean="0"/>
              <a:t>el caso español</a:t>
            </a:r>
            <a:r>
              <a:rPr lang="es-ES" sz="1600" dirty="0" smtClean="0"/>
              <a:t>. En las décadas de los 80 y 90, España introdujo una serie de modificaciones en las diferentes ramas de su sistema de seguridad social, tendientes a dotarlo de mayor racionalidad y de viabilidad financiera. </a:t>
            </a:r>
            <a:endParaRPr lang="es-CR" sz="1600" dirty="0" smtClean="0"/>
          </a:p>
          <a:p>
            <a:pPr algn="just"/>
            <a:r>
              <a:rPr lang="es-ES" sz="1600" dirty="0" smtClean="0"/>
              <a:t>La no discusión de los fundamentos últimos de sus programas de protección social emerge con total claridad, más recientemente en 1995, del llamado "Pacto de Toledo". Dicho acuerdo constituyó un sólido consenso en el que se subrayó el respeto a los compromisos adquiridos, los principios de solidaridad entre las generaciones, asegurando la pervivencia de una seguridad social pública de carácter contributivo. Supuso igualmente el compromiso de todas las fuerzas parlamentarias (y posteriormente las organizaciones sindicales) para hacer viable financieramente el actual modelo, el que se enfrentará a requerimientos de creciente magnitud en las próximas décadas (…)”. (</a:t>
            </a:r>
            <a:r>
              <a:rPr lang="es-ES" sz="1600" dirty="0" err="1" smtClean="0"/>
              <a:t>Saldain</a:t>
            </a:r>
            <a:r>
              <a:rPr lang="es-ES" sz="1600" dirty="0" smtClean="0"/>
              <a:t>. OISS-2006)</a:t>
            </a:r>
            <a:endParaRPr lang="es-CR" sz="1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2800" dirty="0" smtClean="0"/>
              <a:t>REFORMAS DE SEGUNDO GRADO</a:t>
            </a:r>
            <a:r>
              <a:rPr lang="es-CR" dirty="0" smtClean="0"/>
              <a:t/>
            </a:r>
            <a:br>
              <a:rPr lang="es-CR" dirty="0" smtClean="0"/>
            </a:br>
            <a:endParaRPr lang="es-CR" dirty="0"/>
          </a:p>
        </p:txBody>
      </p:sp>
      <p:sp>
        <p:nvSpPr>
          <p:cNvPr id="3" name="2 Marcador de contenido"/>
          <p:cNvSpPr>
            <a:spLocks noGrp="1"/>
          </p:cNvSpPr>
          <p:nvPr>
            <p:ph idx="1"/>
          </p:nvPr>
        </p:nvSpPr>
        <p:spPr/>
        <p:txBody>
          <a:bodyPr/>
          <a:lstStyle/>
          <a:p>
            <a:pPr algn="just"/>
            <a:r>
              <a:rPr lang="es-ES" sz="2000" dirty="0" smtClean="0"/>
              <a:t>Las reformas-refundación son las que han predominado en América Latina. A partir del caso chileno, primero en introducir un cambio radical en su sistema previsional a comienzos de los 80, precedido de una reforma-adecuación de los programas tradicionales, la década de los 90 ha visto emerger iniciativas reformistas en prácticamente todos los países de la región. Cabe reconocer que todas esas iniciativas han tenido como punto de referencia la experiencia chilena, la que ha estado en el centro del debate previsional regional y del diseño de los respectivos sistemas nacionales. (…)”. (</a:t>
            </a:r>
            <a:r>
              <a:rPr lang="es-ES" sz="2000" dirty="0" err="1" smtClean="0"/>
              <a:t>Saldain</a:t>
            </a:r>
            <a:r>
              <a:rPr lang="es-ES" sz="2000" dirty="0" smtClean="0"/>
              <a:t>. OISS-2006)</a:t>
            </a:r>
            <a:endParaRPr lang="es-CR" sz="2000" dirty="0" smtClean="0"/>
          </a:p>
          <a:p>
            <a:pPr algn="just"/>
            <a:endParaRPr lang="es-CR" sz="2000" dirty="0" smtClean="0"/>
          </a:p>
          <a:p>
            <a:endParaRPr lang="es-C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31913" y="188913"/>
            <a:ext cx="7354887" cy="863823"/>
          </a:xfrm>
        </p:spPr>
        <p:txBody>
          <a:bodyPr/>
          <a:lstStyle/>
          <a:p>
            <a:r>
              <a:rPr lang="es-CR" sz="2800" dirty="0" smtClean="0"/>
              <a:t>Reformas de tercer grado</a:t>
            </a:r>
            <a:endParaRPr lang="es-CR" sz="2800" dirty="0"/>
          </a:p>
        </p:txBody>
      </p:sp>
      <p:sp>
        <p:nvSpPr>
          <p:cNvPr id="3" name="2 Marcador de contenido"/>
          <p:cNvSpPr>
            <a:spLocks noGrp="1"/>
          </p:cNvSpPr>
          <p:nvPr>
            <p:ph idx="1"/>
          </p:nvPr>
        </p:nvSpPr>
        <p:spPr/>
        <p:txBody>
          <a:bodyPr/>
          <a:lstStyle/>
          <a:p>
            <a:pPr algn="just"/>
            <a:r>
              <a:rPr lang="es-ES" sz="2000" dirty="0" smtClean="0"/>
              <a:t>Estas nuevas reformas son el resultado de los procesos de seguimiento y evaluación de los sistemas instaurados luego de procesos de reforma-refundación. Este grado de reformas se aproxima en varios de los países en los que ya están operando nuevos sistemas. Puede existir la tentación de pensar que una vez culminado los procesos legislativos, generalmente trabajosos y conflictivos, por los que se aprobaron las normas de las reformas-refundación, ya no será necesario volver a legislar sobre el tema. Es un error.  </a:t>
            </a:r>
            <a:endParaRPr lang="es-CR" sz="2000" dirty="0" smtClean="0"/>
          </a:p>
          <a:p>
            <a:pPr>
              <a:buNone/>
            </a:pPr>
            <a:endParaRPr lang="es-CR" dirty="0" smtClean="0"/>
          </a:p>
          <a:p>
            <a:endParaRPr lang="es-C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608" y="1268760"/>
            <a:ext cx="7772400" cy="4114800"/>
          </a:xfrm>
        </p:spPr>
        <p:txBody>
          <a:bodyPr/>
          <a:lstStyle/>
          <a:p>
            <a:pPr algn="just">
              <a:buNone/>
            </a:pPr>
            <a:r>
              <a:rPr lang="es-CR" sz="1800" dirty="0" smtClean="0"/>
              <a:t>	“</a:t>
            </a:r>
            <a:r>
              <a:rPr lang="es-CR" sz="1700" dirty="0" smtClean="0"/>
              <a:t>En muchas partes del mundo, en los últimos años del siglo XX, los sistemas de seguridad social han estado experimentando dificultades. Algunos consideran que los sistemas son demasiado caros, y que perjudican los procesos de crecimiento económico y de desarrollo. Otros se refieren a deficiencias en el nivel de protección y el alcance de la cobertura y afirman que cuando hay un aumento del desempleo y otras formas de inseguridad laboral, la seguridad social es más necesaria que nunca. En particular, en los países industrializados (…) los sistemas de seguridad social deben responder a nuevos problemas demográficos tales como el envejecimiento de la población y la evolución de las estructuras familiares que tienen importantes consecuencias para la financiación de la protección social. En algunos países, se manifiesta cierto descontento en relación con la administración de la seguridad social, y entre las propuestas de reforma figuran una revisión del papel del Estado, de las responsabilidades de los interlocutores sociales y la conveniencia de una mayor participación del sector privado. (OIT-2001)</a:t>
            </a:r>
            <a:endParaRPr lang="es-CR" sz="17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31913" y="188913"/>
            <a:ext cx="7354887" cy="719807"/>
          </a:xfrm>
        </p:spPr>
        <p:txBody>
          <a:bodyPr/>
          <a:lstStyle/>
          <a:p>
            <a:r>
              <a:rPr lang="es-CR" dirty="0" smtClean="0"/>
              <a:t>Definición</a:t>
            </a:r>
            <a:endParaRPr lang="es-CR" dirty="0"/>
          </a:p>
        </p:txBody>
      </p:sp>
      <p:sp>
        <p:nvSpPr>
          <p:cNvPr id="3" name="2 Marcador de contenido"/>
          <p:cNvSpPr>
            <a:spLocks noGrp="1"/>
          </p:cNvSpPr>
          <p:nvPr>
            <p:ph idx="1"/>
          </p:nvPr>
        </p:nvSpPr>
        <p:spPr>
          <a:xfrm>
            <a:off x="467544" y="476672"/>
            <a:ext cx="8229600" cy="4824537"/>
          </a:xfrm>
        </p:spPr>
        <p:txBody>
          <a:bodyPr/>
          <a:lstStyle/>
          <a:p>
            <a:pPr algn="just"/>
            <a:endParaRPr lang="es-CR" sz="2000" dirty="0" smtClean="0"/>
          </a:p>
          <a:p>
            <a:pPr algn="just"/>
            <a:r>
              <a:rPr lang="es-CR" sz="2000" dirty="0" smtClean="0"/>
              <a:t>“Las reformas del sector salud han sido definidas como “...un proceso que tiene el objetivo de introducir cambios sustantivos en las diferentes instituciones del sector salud y en los roles que desempeñan, para incrementar la equidad en la distribución de sus beneficios, en la eficiencia en la administración y en la satisfacción de las necesidades de salud de la población.</a:t>
            </a:r>
          </a:p>
          <a:p>
            <a:pPr algn="just"/>
            <a:r>
              <a:rPr lang="es-CR" sz="2000" dirty="0" smtClean="0"/>
              <a:t>Este proceso es dinámico, complejo y deliberado, se realiza en un marco temporal preciso y se basa en condiciones que lo hacen necesario viable” (OPS y OMS, 2004: 3).</a:t>
            </a:r>
            <a:endParaRPr lang="es-CR" sz="20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31913" y="188913"/>
            <a:ext cx="7354887" cy="863823"/>
          </a:xfrm>
        </p:spPr>
        <p:txBody>
          <a:bodyPr/>
          <a:lstStyle/>
          <a:p>
            <a:r>
              <a:rPr lang="es-CR" sz="3200" dirty="0" smtClean="0"/>
              <a:t>MEDIDAS ADOPTADAS</a:t>
            </a:r>
            <a:endParaRPr lang="es-CR" sz="3200" dirty="0"/>
          </a:p>
        </p:txBody>
      </p:sp>
      <p:sp>
        <p:nvSpPr>
          <p:cNvPr id="3" name="2 Marcador de contenido"/>
          <p:cNvSpPr>
            <a:spLocks noGrp="1"/>
          </p:cNvSpPr>
          <p:nvPr>
            <p:ph idx="1"/>
          </p:nvPr>
        </p:nvSpPr>
        <p:spPr>
          <a:xfrm>
            <a:off x="467544" y="1412776"/>
            <a:ext cx="8363272" cy="4857403"/>
          </a:xfrm>
        </p:spPr>
        <p:txBody>
          <a:bodyPr/>
          <a:lstStyle/>
          <a:p>
            <a:pPr algn="just"/>
            <a:r>
              <a:rPr lang="es-CR" sz="2400" dirty="0" smtClean="0"/>
              <a:t>Cambio de la combinación público-privada</a:t>
            </a:r>
          </a:p>
          <a:p>
            <a:pPr algn="just"/>
            <a:r>
              <a:rPr lang="es-CR" sz="2400" dirty="0" smtClean="0"/>
              <a:t>Cambios en los esquemas de financiación y prestación de servicios</a:t>
            </a:r>
          </a:p>
          <a:p>
            <a:pPr algn="just"/>
            <a:r>
              <a:rPr lang="es-CR" sz="2400" dirty="0" smtClean="0"/>
              <a:t>Creación de nuevos instrumentos financieros</a:t>
            </a:r>
          </a:p>
          <a:p>
            <a:pPr algn="just"/>
            <a:r>
              <a:rPr lang="es-CR" sz="2400" dirty="0" smtClean="0"/>
              <a:t>Descentralización</a:t>
            </a:r>
          </a:p>
          <a:p>
            <a:pPr algn="just"/>
            <a:r>
              <a:rPr lang="es-CR" sz="2400" dirty="0" smtClean="0"/>
              <a:t>Adopción de mecanismos para el establecimiento de prioridades.</a:t>
            </a:r>
          </a:p>
          <a:p>
            <a:endParaRPr lang="es-C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4857403"/>
          </a:xfrm>
        </p:spPr>
        <p:txBody>
          <a:bodyPr/>
          <a:lstStyle/>
          <a:p>
            <a:pPr algn="just"/>
            <a:r>
              <a:rPr lang="es-CR" sz="2000" b="1" i="1" dirty="0" smtClean="0"/>
              <a:t> “La diferencia reside en el diseño general y la puesta en práctica de la reforma, y esto se centra en sus objetivos primarios.</a:t>
            </a:r>
          </a:p>
          <a:p>
            <a:pPr algn="just">
              <a:buNone/>
            </a:pPr>
            <a:r>
              <a:rPr lang="es-CR" sz="2000" dirty="0" smtClean="0"/>
              <a:t>	La reforma del sector salud y la economía son socios inevitables, pero una reforma óptima no es aquella en la que predominan los objetivos macroeconómicos. En cambio, incluye un conjunto integral de cambios formulados para considerar el entorno macroeconómico de un país pero </a:t>
            </a:r>
            <a:r>
              <a:rPr lang="es-CR" sz="2000" b="1" i="1" dirty="0" smtClean="0"/>
              <a:t>adhiriéndose siempre a un principio fundamental: el acceso a servicios de salud de calidad es un derecho de todos los individuos</a:t>
            </a:r>
            <a:r>
              <a:rPr lang="es-CR" sz="2000" i="1" dirty="0" smtClean="0"/>
              <a:t>. (OMS 1998) . (El subrayado es nuestro)</a:t>
            </a:r>
            <a:endParaRPr lang="es-CR" sz="2000" dirty="0" smtClean="0"/>
          </a:p>
          <a:p>
            <a:endParaRPr lang="es-C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sz="2800" dirty="0" smtClean="0"/>
              <a:t>Elementos fundamentales de la reforma</a:t>
            </a:r>
            <a:endParaRPr lang="es-CR" sz="2800" dirty="0"/>
          </a:p>
        </p:txBody>
      </p:sp>
      <p:sp>
        <p:nvSpPr>
          <p:cNvPr id="3" name="2 Marcador de contenido"/>
          <p:cNvSpPr>
            <a:spLocks noGrp="1"/>
          </p:cNvSpPr>
          <p:nvPr>
            <p:ph idx="1"/>
          </p:nvPr>
        </p:nvSpPr>
        <p:spPr>
          <a:xfrm>
            <a:off x="467544" y="1412776"/>
            <a:ext cx="8229600" cy="4525963"/>
          </a:xfrm>
        </p:spPr>
        <p:txBody>
          <a:bodyPr/>
          <a:lstStyle/>
          <a:p>
            <a:pPr algn="just">
              <a:buNone/>
            </a:pPr>
            <a:endParaRPr lang="es-CR" sz="1800" b="1" i="1" dirty="0" smtClean="0"/>
          </a:p>
          <a:p>
            <a:pPr algn="just">
              <a:buNone/>
            </a:pPr>
            <a:endParaRPr lang="es-CR" sz="1800" b="1" i="1" dirty="0" smtClean="0"/>
          </a:p>
          <a:p>
            <a:pPr algn="just">
              <a:buNone/>
            </a:pPr>
            <a:endParaRPr lang="es-CR" sz="1800" b="1" i="1" dirty="0" smtClean="0"/>
          </a:p>
          <a:p>
            <a:pPr algn="just">
              <a:buNone/>
            </a:pPr>
            <a:r>
              <a:rPr lang="es-CR" sz="1800" b="1" i="1" dirty="0" smtClean="0"/>
              <a:t>Universalidad y equidad en el acceso</a:t>
            </a:r>
            <a:endParaRPr lang="es-CR" sz="1800" b="1" dirty="0" smtClean="0"/>
          </a:p>
          <a:p>
            <a:pPr algn="just">
              <a:buNone/>
            </a:pPr>
            <a:r>
              <a:rPr lang="es-CR" sz="1800" dirty="0" smtClean="0"/>
              <a:t>	No implica que el gobierno deba prestar servicios de salud en forma gratuita para todos, ni que todos los individuos deban recibir igual atención. Más bien, requiere que la elección de los mecanismos para el financiamiento y la prestación permitan el acceso a todos los individuos y que haya justicia en la distribución de la salud, lo que requiere dirigir los servicios hacia los más necesitados.</a:t>
            </a:r>
          </a:p>
          <a:p>
            <a:pPr algn="just">
              <a:buNone/>
            </a:pPr>
            <a:r>
              <a:rPr lang="es-CR" sz="1800" b="1" i="1" dirty="0" smtClean="0"/>
              <a:t>Calidad</a:t>
            </a:r>
            <a:endParaRPr lang="es-CR" sz="1800" b="1" dirty="0" smtClean="0"/>
          </a:p>
          <a:p>
            <a:pPr algn="just">
              <a:buNone/>
            </a:pPr>
            <a:r>
              <a:rPr lang="es-CR" sz="1800" dirty="0" smtClean="0"/>
              <a:t>	Eficacia de los tratamientos así como la satisfacción de las personas, y requiere evaluaciones de las intervenciones y servicios de salud.</a:t>
            </a:r>
          </a:p>
          <a:p>
            <a:pPr algn="just">
              <a:buNone/>
            </a:pPr>
            <a:r>
              <a:rPr lang="es-CR" sz="1800" b="1" i="1" dirty="0" smtClean="0"/>
              <a:t>Eficiencia</a:t>
            </a:r>
            <a:endParaRPr lang="es-CR" sz="1800" b="1" dirty="0" smtClean="0"/>
          </a:p>
          <a:p>
            <a:pPr algn="just">
              <a:buNone/>
            </a:pPr>
            <a:r>
              <a:rPr lang="es-CR" sz="1800" dirty="0" smtClean="0"/>
              <a:t>	Se reducen al mínimo los costos por malas asignaciones, administración y prestación.</a:t>
            </a:r>
          </a:p>
          <a:p>
            <a:pPr algn="just">
              <a:buNone/>
            </a:pPr>
            <a:r>
              <a:rPr lang="es-CR" sz="1600" dirty="0" smtClean="0"/>
              <a:t>.</a:t>
            </a:r>
          </a:p>
          <a:p>
            <a:endParaRPr lang="es-C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Requisitos</a:t>
            </a:r>
            <a:endParaRPr lang="es-CR" dirty="0"/>
          </a:p>
        </p:txBody>
      </p:sp>
      <p:sp>
        <p:nvSpPr>
          <p:cNvPr id="3" name="2 Marcador de contenido"/>
          <p:cNvSpPr>
            <a:spLocks noGrp="1"/>
          </p:cNvSpPr>
          <p:nvPr>
            <p:ph idx="1"/>
          </p:nvPr>
        </p:nvSpPr>
        <p:spPr/>
        <p:txBody>
          <a:bodyPr/>
          <a:lstStyle/>
          <a:p>
            <a:r>
              <a:rPr lang="es-CR" sz="2400" dirty="0" smtClean="0"/>
              <a:t>No se pueden formular e implantar medidas de reforma apropiadas sin ciertos requisitos habilitantes como:</a:t>
            </a:r>
          </a:p>
          <a:p>
            <a:pPr lvl="1"/>
            <a:r>
              <a:rPr lang="es-CR" sz="2400" b="1" dirty="0" smtClean="0"/>
              <a:t>- solidaridad social</a:t>
            </a:r>
            <a:br>
              <a:rPr lang="es-CR" sz="2400" b="1" dirty="0" smtClean="0"/>
            </a:br>
            <a:r>
              <a:rPr lang="es-CR" sz="2400" b="1" dirty="0" smtClean="0"/>
              <a:t>- participación social</a:t>
            </a:r>
            <a:br>
              <a:rPr lang="es-CR" sz="2400" b="1" dirty="0" smtClean="0"/>
            </a:br>
            <a:r>
              <a:rPr lang="es-CR" sz="2400" b="1" dirty="0" smtClean="0"/>
              <a:t>- financiación adecuada</a:t>
            </a:r>
            <a:br>
              <a:rPr lang="es-CR" sz="2400" b="1" dirty="0" smtClean="0"/>
            </a:br>
            <a:r>
              <a:rPr lang="es-CR" sz="2400" b="1" dirty="0" smtClean="0"/>
              <a:t>- utilización de recursos eficaces en función de los costos</a:t>
            </a:r>
            <a:br>
              <a:rPr lang="es-CR" sz="2400" b="1" dirty="0" smtClean="0"/>
            </a:br>
            <a:r>
              <a:rPr lang="es-CR" sz="2400" b="1" dirty="0" smtClean="0"/>
              <a:t>- procesos transparentes</a:t>
            </a:r>
            <a:br>
              <a:rPr lang="es-CR" sz="2400" b="1" dirty="0" smtClean="0"/>
            </a:br>
            <a:r>
              <a:rPr lang="es-CR" sz="2400" b="1" dirty="0" smtClean="0"/>
              <a:t>- diversidad de opciones y elección</a:t>
            </a:r>
            <a:br>
              <a:rPr lang="es-CR" sz="2400" b="1" dirty="0" smtClean="0"/>
            </a:br>
            <a:r>
              <a:rPr lang="es-CR" sz="2400" b="1" dirty="0" smtClean="0"/>
              <a:t>- reglamentación y control apropiados</a:t>
            </a:r>
          </a:p>
          <a:p>
            <a:endParaRPr lang="es-C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El proceso</a:t>
            </a:r>
            <a:endParaRPr lang="es-CR" dirty="0"/>
          </a:p>
        </p:txBody>
      </p:sp>
      <p:sp>
        <p:nvSpPr>
          <p:cNvPr id="3" name="2 Marcador de contenido"/>
          <p:cNvSpPr>
            <a:spLocks noGrp="1"/>
          </p:cNvSpPr>
          <p:nvPr>
            <p:ph idx="1"/>
          </p:nvPr>
        </p:nvSpPr>
        <p:spPr/>
        <p:txBody>
          <a:bodyPr/>
          <a:lstStyle/>
          <a:p>
            <a:pPr algn="just"/>
            <a:r>
              <a:rPr lang="es-CR" sz="1800" b="1" i="1" dirty="0" smtClean="0"/>
              <a:t>La reforma del sector salud es un proceso.</a:t>
            </a:r>
          </a:p>
          <a:p>
            <a:pPr algn="just"/>
            <a:r>
              <a:rPr lang="es-CR" sz="1800" dirty="0" smtClean="0"/>
              <a:t> La comprensión de este proceso, incluyendo la formulación de propuestas, el consenso y su implantación, es crítica para comprender el por qué algunos esfuerzos tienen éxito mientras que otros fracasan. </a:t>
            </a:r>
          </a:p>
          <a:p>
            <a:pPr algn="just"/>
            <a:r>
              <a:rPr lang="es-CR" sz="1800" dirty="0" smtClean="0"/>
              <a:t>Las interacción de las partes interesadas (Ministerios del gobierno, sector privado, proveedores de servicios de salud, pacientes, asociaciones profesionales, sindicatos de trabajadores de salud, fabricantes de productos farmacéuticos, grupos de consumidores, donantes y bancos de desarrollo), y las fuerzas que tienen éxito en liderar la reforma en el escenario político son críticas en este proceso.</a:t>
            </a:r>
          </a:p>
          <a:p>
            <a:endParaRPr lang="es-C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lstStyle/>
          <a:p>
            <a:r>
              <a:rPr lang="es-CR" dirty="0" smtClean="0"/>
              <a:t>LOS RETOS </a:t>
            </a:r>
            <a:endParaRPr lang="es-CR" dirty="0"/>
          </a:p>
        </p:txBody>
      </p:sp>
      <p:sp>
        <p:nvSpPr>
          <p:cNvPr id="5" name="4 Subtítulo"/>
          <p:cNvSpPr>
            <a:spLocks noGrp="1"/>
          </p:cNvSpPr>
          <p:nvPr>
            <p:ph type="subTitle" idx="1"/>
          </p:nvPr>
        </p:nvSpPr>
        <p:spPr/>
        <p:txBody>
          <a:bodyPr/>
          <a:lstStyle/>
          <a:p>
            <a:endParaRPr lang="es-CR"/>
          </a:p>
        </p:txBody>
      </p:sp>
    </p:spTree>
  </p:cSld>
  <p:clrMapOvr>
    <a:masterClrMapping/>
  </p:clrMapOvr>
  <p:transition>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530" name="Rectangle 2"/>
          <p:cNvSpPr>
            <a:spLocks noGrp="1" noChangeArrowheads="1"/>
          </p:cNvSpPr>
          <p:nvPr>
            <p:ph type="title" idx="4294967295"/>
          </p:nvPr>
        </p:nvSpPr>
        <p:spPr>
          <a:xfrm>
            <a:off x="1331913" y="269776"/>
            <a:ext cx="7354887" cy="1143000"/>
          </a:xfrm>
          <a:noFill/>
        </p:spPr>
        <p:txBody>
          <a:bodyPr/>
          <a:lstStyle/>
          <a:p>
            <a:pPr algn="ctr"/>
            <a:r>
              <a:rPr lang="es-ES" sz="2800" b="1" dirty="0" smtClean="0">
                <a:effectLst/>
              </a:rPr>
              <a:t>La cobertura: los retos a  enfrentar</a:t>
            </a:r>
          </a:p>
        </p:txBody>
      </p:sp>
      <p:sp>
        <p:nvSpPr>
          <p:cNvPr id="150531" name="Rectangle 3"/>
          <p:cNvSpPr>
            <a:spLocks noGrp="1" noChangeArrowheads="1"/>
          </p:cNvSpPr>
          <p:nvPr>
            <p:ph type="body" idx="4294967295"/>
          </p:nvPr>
        </p:nvSpPr>
        <p:spPr>
          <a:xfrm>
            <a:off x="1475656" y="1556792"/>
            <a:ext cx="7210425" cy="3816424"/>
          </a:xfrm>
        </p:spPr>
        <p:txBody>
          <a:bodyPr/>
          <a:lstStyle/>
          <a:p>
            <a:r>
              <a:rPr lang="es-ES" sz="2400" dirty="0" smtClean="0"/>
              <a:t>Convertir al sistema en un sistema de Protección y Seguridad Social con cobertura Universal, solidaria e integralidad.</a:t>
            </a:r>
          </a:p>
          <a:p>
            <a:r>
              <a:rPr lang="es-ES" sz="2400" dirty="0" smtClean="0"/>
              <a:t>La Transición demográfica</a:t>
            </a:r>
          </a:p>
          <a:p>
            <a:r>
              <a:rPr lang="es-ES" sz="2400" dirty="0" smtClean="0"/>
              <a:t>El cambio del perfil epidemiológico</a:t>
            </a:r>
          </a:p>
          <a:p>
            <a:r>
              <a:rPr lang="es-ES" sz="2400" dirty="0" smtClean="0"/>
              <a:t>El tratamiento del trabajador por cuenta propia.</a:t>
            </a:r>
          </a:p>
          <a:p>
            <a:r>
              <a:rPr lang="es-ES" sz="2400" dirty="0" smtClean="0"/>
              <a:t>El sector informal</a:t>
            </a:r>
          </a:p>
          <a:p>
            <a:r>
              <a:rPr lang="es-ES" sz="2400" dirty="0" smtClean="0"/>
              <a:t>El trabajador migrante y sus derechos de seguridad social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50530"/>
                                        </p:tgtEl>
                                        <p:attrNameLst>
                                          <p:attrName>style.visibility</p:attrName>
                                        </p:attrNameLst>
                                      </p:cBhvr>
                                      <p:to>
                                        <p:strVal val="visible"/>
                                      </p:to>
                                    </p:set>
                                    <p:anim calcmode="lin" valueType="num">
                                      <p:cBhvr>
                                        <p:cTn id="7" dur="500" fill="hold"/>
                                        <p:tgtEl>
                                          <p:spTgt spid="150530"/>
                                        </p:tgtEl>
                                        <p:attrNameLst>
                                          <p:attrName>ppt_w</p:attrName>
                                        </p:attrNameLst>
                                      </p:cBhvr>
                                      <p:tavLst>
                                        <p:tav tm="0">
                                          <p:val>
                                            <p:fltVal val="0"/>
                                          </p:val>
                                        </p:tav>
                                        <p:tav tm="100000">
                                          <p:val>
                                            <p:strVal val="#ppt_w"/>
                                          </p:val>
                                        </p:tav>
                                      </p:tavLst>
                                    </p:anim>
                                    <p:anim calcmode="lin" valueType="num">
                                      <p:cBhvr>
                                        <p:cTn id="8" dur="500" fill="hold"/>
                                        <p:tgtEl>
                                          <p:spTgt spid="150530"/>
                                        </p:tgtEl>
                                        <p:attrNameLst>
                                          <p:attrName>ppt_h</p:attrName>
                                        </p:attrNameLst>
                                      </p:cBhvr>
                                      <p:tavLst>
                                        <p:tav tm="0">
                                          <p:val>
                                            <p:fltVal val="0"/>
                                          </p:val>
                                        </p:tav>
                                        <p:tav tm="100000">
                                          <p:val>
                                            <p:strVal val="#ppt_h"/>
                                          </p:val>
                                        </p:tav>
                                      </p:tavLst>
                                    </p:anim>
                                    <p:animEffect transition="in" filter="fade">
                                      <p:cBhvr>
                                        <p:cTn id="9" dur="500"/>
                                        <p:tgtEl>
                                          <p:spTgt spid="15053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50531">
                                            <p:txEl>
                                              <p:pRg st="0" end="0"/>
                                            </p:txEl>
                                          </p:spTgt>
                                        </p:tgtEl>
                                        <p:attrNameLst>
                                          <p:attrName>style.visibility</p:attrName>
                                        </p:attrNameLst>
                                      </p:cBhvr>
                                      <p:to>
                                        <p:strVal val="visible"/>
                                      </p:to>
                                    </p:set>
                                    <p:animEffect transition="in" filter="fade">
                                      <p:cBhvr>
                                        <p:cTn id="14" dur="1000">
                                          <p:stCondLst>
                                            <p:cond delay="0"/>
                                          </p:stCondLst>
                                        </p:cTn>
                                        <p:tgtEl>
                                          <p:spTgt spid="15053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50531">
                                            <p:txEl>
                                              <p:pRg st="1" end="1"/>
                                            </p:txEl>
                                          </p:spTgt>
                                        </p:tgtEl>
                                        <p:attrNameLst>
                                          <p:attrName>style.visibility</p:attrName>
                                        </p:attrNameLst>
                                      </p:cBhvr>
                                      <p:to>
                                        <p:strVal val="visible"/>
                                      </p:to>
                                    </p:set>
                                    <p:animEffect transition="in" filter="fade">
                                      <p:cBhvr>
                                        <p:cTn id="19" dur="1000">
                                          <p:stCondLst>
                                            <p:cond delay="0"/>
                                          </p:stCondLst>
                                        </p:cTn>
                                        <p:tgtEl>
                                          <p:spTgt spid="15053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0531">
                                            <p:txEl>
                                              <p:pRg st="2" end="2"/>
                                            </p:txEl>
                                          </p:spTgt>
                                        </p:tgtEl>
                                        <p:attrNameLst>
                                          <p:attrName>style.visibility</p:attrName>
                                        </p:attrNameLst>
                                      </p:cBhvr>
                                      <p:to>
                                        <p:strVal val="visible"/>
                                      </p:to>
                                    </p:set>
                                    <p:animEffect transition="in" filter="fade">
                                      <p:cBhvr>
                                        <p:cTn id="24" dur="1000">
                                          <p:stCondLst>
                                            <p:cond delay="0"/>
                                          </p:stCondLst>
                                        </p:cTn>
                                        <p:tgtEl>
                                          <p:spTgt spid="15053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50531">
                                            <p:txEl>
                                              <p:pRg st="3" end="3"/>
                                            </p:txEl>
                                          </p:spTgt>
                                        </p:tgtEl>
                                        <p:attrNameLst>
                                          <p:attrName>style.visibility</p:attrName>
                                        </p:attrNameLst>
                                      </p:cBhvr>
                                      <p:to>
                                        <p:strVal val="visible"/>
                                      </p:to>
                                    </p:set>
                                    <p:animEffect transition="in" filter="fade">
                                      <p:cBhvr>
                                        <p:cTn id="29" dur="1000">
                                          <p:stCondLst>
                                            <p:cond delay="0"/>
                                          </p:stCondLst>
                                        </p:cTn>
                                        <p:tgtEl>
                                          <p:spTgt spid="15053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50531">
                                            <p:txEl>
                                              <p:pRg st="4" end="4"/>
                                            </p:txEl>
                                          </p:spTgt>
                                        </p:tgtEl>
                                        <p:attrNameLst>
                                          <p:attrName>style.visibility</p:attrName>
                                        </p:attrNameLst>
                                      </p:cBhvr>
                                      <p:to>
                                        <p:strVal val="visible"/>
                                      </p:to>
                                    </p:set>
                                    <p:animEffect transition="in" filter="fade">
                                      <p:cBhvr>
                                        <p:cTn id="34" dur="1000">
                                          <p:stCondLst>
                                            <p:cond delay="0"/>
                                          </p:stCondLst>
                                        </p:cTn>
                                        <p:tgtEl>
                                          <p:spTgt spid="150531">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50531">
                                            <p:txEl>
                                              <p:pRg st="5" end="5"/>
                                            </p:txEl>
                                          </p:spTgt>
                                        </p:tgtEl>
                                        <p:attrNameLst>
                                          <p:attrName>style.visibility</p:attrName>
                                        </p:attrNameLst>
                                      </p:cBhvr>
                                      <p:to>
                                        <p:strVal val="visible"/>
                                      </p:to>
                                    </p:set>
                                    <p:animEffect transition="in" filter="fade">
                                      <p:cBhvr>
                                        <p:cTn id="39" dur="1000">
                                          <p:stCondLst>
                                            <p:cond delay="0"/>
                                          </p:stCondLst>
                                        </p:cTn>
                                        <p:tgtEl>
                                          <p:spTgt spid="15053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0" grpId="0"/>
      <p:bldP spid="150531"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226" name="Rectangle 2"/>
          <p:cNvSpPr>
            <a:spLocks noGrp="1" noChangeArrowheads="1"/>
          </p:cNvSpPr>
          <p:nvPr>
            <p:ph type="title" idx="4294967295"/>
          </p:nvPr>
        </p:nvSpPr>
        <p:spPr>
          <a:xfrm>
            <a:off x="1835150" y="274638"/>
            <a:ext cx="6851650" cy="706437"/>
          </a:xfrm>
          <a:noFill/>
        </p:spPr>
        <p:txBody>
          <a:bodyPr/>
          <a:lstStyle/>
          <a:p>
            <a:r>
              <a:rPr lang="es-ES" sz="4000" dirty="0" smtClean="0">
                <a:effectLst/>
              </a:rPr>
              <a:t>El caso de Costa Rica</a:t>
            </a:r>
            <a:endParaRPr lang="en-US" sz="4000" dirty="0" smtClean="0">
              <a:effectLst/>
            </a:endParaRPr>
          </a:p>
        </p:txBody>
      </p:sp>
      <p:sp>
        <p:nvSpPr>
          <p:cNvPr id="180227" name="Rectangle 3"/>
          <p:cNvSpPr>
            <a:spLocks noGrp="1" noChangeArrowheads="1"/>
          </p:cNvSpPr>
          <p:nvPr>
            <p:ph type="body" idx="4294967295"/>
          </p:nvPr>
        </p:nvSpPr>
        <p:spPr>
          <a:xfrm>
            <a:off x="1476375" y="1052513"/>
            <a:ext cx="7210425" cy="5141912"/>
          </a:xfrm>
        </p:spPr>
        <p:txBody>
          <a:bodyPr/>
          <a:lstStyle/>
          <a:p>
            <a:pPr algn="just">
              <a:lnSpc>
                <a:spcPct val="90000"/>
              </a:lnSpc>
            </a:pPr>
            <a:r>
              <a:rPr lang="en-US" sz="2000" dirty="0" smtClean="0"/>
              <a:t>“Costa Rica ha </a:t>
            </a:r>
            <a:r>
              <a:rPr lang="en-US" sz="2000" dirty="0" err="1" smtClean="0"/>
              <a:t>logrado</a:t>
            </a:r>
            <a:r>
              <a:rPr lang="en-US" sz="2000" dirty="0" smtClean="0"/>
              <a:t> la cobertura </a:t>
            </a:r>
            <a:r>
              <a:rPr lang="en-US" sz="2000" dirty="0" err="1" smtClean="0"/>
              <a:t>más</a:t>
            </a:r>
            <a:r>
              <a:rPr lang="en-US" sz="2000" dirty="0" smtClean="0"/>
              <a:t> </a:t>
            </a:r>
            <a:r>
              <a:rPr lang="en-US" sz="2000" dirty="0" err="1" smtClean="0"/>
              <a:t>alta</a:t>
            </a:r>
            <a:r>
              <a:rPr lang="en-US" sz="2000" dirty="0" smtClean="0"/>
              <a:t> </a:t>
            </a:r>
            <a:r>
              <a:rPr lang="en-US" sz="2000" dirty="0" err="1" smtClean="0"/>
              <a:t>por</a:t>
            </a:r>
            <a:r>
              <a:rPr lang="en-US" sz="2000" dirty="0" smtClean="0"/>
              <a:t> el </a:t>
            </a:r>
            <a:r>
              <a:rPr lang="en-US" sz="2000" dirty="0" err="1" smtClean="0"/>
              <a:t>seguro</a:t>
            </a:r>
            <a:r>
              <a:rPr lang="en-US" sz="2000" dirty="0" smtClean="0"/>
              <a:t> social de </a:t>
            </a:r>
            <a:r>
              <a:rPr lang="en-US" sz="2000" dirty="0" err="1" smtClean="0"/>
              <a:t>salud</a:t>
            </a:r>
            <a:r>
              <a:rPr lang="en-US" sz="2000" dirty="0" smtClean="0"/>
              <a:t>, </a:t>
            </a:r>
            <a:r>
              <a:rPr lang="en-US" sz="2000" dirty="0" err="1" smtClean="0"/>
              <a:t>por</a:t>
            </a:r>
            <a:r>
              <a:rPr lang="en-US" sz="2000" dirty="0" smtClean="0"/>
              <a:t> dos </a:t>
            </a:r>
            <a:r>
              <a:rPr lang="en-US" sz="2000" dirty="0" err="1" smtClean="0"/>
              <a:t>razones</a:t>
            </a:r>
            <a:r>
              <a:rPr lang="en-US" sz="2000" dirty="0" smtClean="0"/>
              <a:t>: a) </a:t>
            </a:r>
            <a:r>
              <a:rPr lang="en-US" sz="2000" dirty="0" err="1" smtClean="0"/>
              <a:t>otorga</a:t>
            </a:r>
            <a:r>
              <a:rPr lang="en-US" sz="2000" dirty="0" smtClean="0"/>
              <a:t> los </a:t>
            </a:r>
            <a:r>
              <a:rPr lang="en-US" sz="2000" dirty="0" err="1" smtClean="0"/>
              <a:t>servicios</a:t>
            </a:r>
            <a:r>
              <a:rPr lang="en-US" sz="2000" dirty="0" smtClean="0"/>
              <a:t> a los trabajadores </a:t>
            </a:r>
            <a:r>
              <a:rPr lang="en-US" sz="2000" dirty="0" err="1" smtClean="0"/>
              <a:t>que</a:t>
            </a:r>
            <a:r>
              <a:rPr lang="en-US" sz="2000" dirty="0" smtClean="0"/>
              <a:t> </a:t>
            </a:r>
            <a:r>
              <a:rPr lang="en-US" sz="2000" dirty="0" err="1" smtClean="0"/>
              <a:t>contribuyen</a:t>
            </a:r>
            <a:r>
              <a:rPr lang="en-US" sz="2000" dirty="0" smtClean="0"/>
              <a:t> y </a:t>
            </a:r>
            <a:r>
              <a:rPr lang="en-US" sz="2000" dirty="0" err="1" smtClean="0"/>
              <a:t>sus</a:t>
            </a:r>
            <a:r>
              <a:rPr lang="en-US" sz="2000" dirty="0" smtClean="0"/>
              <a:t> </a:t>
            </a:r>
            <a:r>
              <a:rPr lang="en-US" sz="2000" dirty="0" err="1" smtClean="0"/>
              <a:t>familias</a:t>
            </a:r>
            <a:r>
              <a:rPr lang="en-US" sz="2000" dirty="0" smtClean="0"/>
              <a:t>, </a:t>
            </a:r>
            <a:r>
              <a:rPr lang="en-US" sz="2000" dirty="0" err="1" smtClean="0"/>
              <a:t>así</a:t>
            </a:r>
            <a:r>
              <a:rPr lang="en-US" sz="2000" dirty="0" smtClean="0"/>
              <a:t> </a:t>
            </a:r>
            <a:r>
              <a:rPr lang="en-US" sz="2000" dirty="0" err="1" smtClean="0"/>
              <a:t>como</a:t>
            </a:r>
            <a:r>
              <a:rPr lang="en-US" sz="2000" dirty="0" smtClean="0"/>
              <a:t> a los </a:t>
            </a:r>
            <a:r>
              <a:rPr lang="en-US" sz="2000" dirty="0" err="1" smtClean="0"/>
              <a:t>pobres</a:t>
            </a:r>
            <a:r>
              <a:rPr lang="en-US" sz="2000" dirty="0" smtClean="0"/>
              <a:t> y </a:t>
            </a:r>
            <a:r>
              <a:rPr lang="en-US" sz="2000" dirty="0" err="1" smtClean="0"/>
              <a:t>sus</a:t>
            </a:r>
            <a:r>
              <a:rPr lang="en-US" sz="2000" dirty="0" smtClean="0"/>
              <a:t> </a:t>
            </a:r>
            <a:r>
              <a:rPr lang="en-US" sz="2000" dirty="0" err="1" smtClean="0"/>
              <a:t>familias</a:t>
            </a:r>
            <a:r>
              <a:rPr lang="en-US" sz="2000" dirty="0" smtClean="0"/>
              <a:t> </a:t>
            </a:r>
            <a:r>
              <a:rPr lang="en-US" sz="2000" dirty="0" err="1" smtClean="0"/>
              <a:t>respectivas</a:t>
            </a:r>
            <a:r>
              <a:rPr lang="en-US" sz="2000" dirty="0" smtClean="0"/>
              <a:t> </a:t>
            </a:r>
            <a:r>
              <a:rPr lang="en-US" sz="2000" dirty="0" err="1" smtClean="0"/>
              <a:t>mediante</a:t>
            </a:r>
            <a:r>
              <a:rPr lang="en-US" sz="2000" dirty="0" smtClean="0"/>
              <a:t> </a:t>
            </a:r>
            <a:r>
              <a:rPr lang="en-US" sz="2000" dirty="0" err="1" smtClean="0"/>
              <a:t>financiamiento</a:t>
            </a:r>
            <a:r>
              <a:rPr lang="en-US" sz="2000" dirty="0" smtClean="0"/>
              <a:t> </a:t>
            </a:r>
            <a:r>
              <a:rPr lang="en-US" sz="2000" dirty="0" err="1" smtClean="0"/>
              <a:t>estatal</a:t>
            </a:r>
            <a:r>
              <a:rPr lang="en-US" sz="2000" dirty="0" smtClean="0"/>
              <a:t>, y b) </a:t>
            </a:r>
            <a:r>
              <a:rPr lang="en-US" sz="2000" dirty="0" err="1" smtClean="0"/>
              <a:t>provee</a:t>
            </a:r>
            <a:r>
              <a:rPr lang="en-US" sz="2000" dirty="0" smtClean="0"/>
              <a:t> </a:t>
            </a:r>
            <a:r>
              <a:rPr lang="en-US" sz="2000" dirty="0" err="1" smtClean="0"/>
              <a:t>incentivos</a:t>
            </a:r>
            <a:r>
              <a:rPr lang="en-US" sz="2000" dirty="0" smtClean="0"/>
              <a:t> a la afiliación de los trabajadores independientes de </a:t>
            </a:r>
            <a:r>
              <a:rPr lang="en-US" sz="2000" dirty="0" err="1" smtClean="0"/>
              <a:t>bajo</a:t>
            </a:r>
            <a:r>
              <a:rPr lang="en-US" sz="2000" dirty="0" smtClean="0"/>
              <a:t> </a:t>
            </a:r>
            <a:r>
              <a:rPr lang="en-US" sz="2000" dirty="0" err="1" smtClean="0"/>
              <a:t>ingreso</a:t>
            </a:r>
            <a:r>
              <a:rPr lang="en-US" sz="2000" dirty="0" smtClean="0"/>
              <a:t>, </a:t>
            </a:r>
            <a:r>
              <a:rPr lang="en-US" sz="2000" dirty="0" err="1" smtClean="0"/>
              <a:t>tanto</a:t>
            </a:r>
            <a:r>
              <a:rPr lang="en-US" sz="2000" dirty="0" smtClean="0"/>
              <a:t> en </a:t>
            </a:r>
            <a:r>
              <a:rPr lang="en-US" sz="2000" dirty="0" err="1" smtClean="0"/>
              <a:t>salud</a:t>
            </a:r>
            <a:r>
              <a:rPr lang="en-US" sz="2000" dirty="0" smtClean="0"/>
              <a:t> </a:t>
            </a:r>
            <a:r>
              <a:rPr lang="en-US" sz="2000" dirty="0" err="1" smtClean="0"/>
              <a:t>como</a:t>
            </a:r>
            <a:r>
              <a:rPr lang="en-US" sz="2000" dirty="0" smtClean="0"/>
              <a:t> en pensiones, </a:t>
            </a:r>
            <a:r>
              <a:rPr lang="en-US" sz="2000" dirty="0" err="1" smtClean="0"/>
              <a:t>mediante</a:t>
            </a:r>
            <a:r>
              <a:rPr lang="en-US" sz="2000" dirty="0" smtClean="0"/>
              <a:t> el </a:t>
            </a:r>
            <a:r>
              <a:rPr lang="en-US" sz="2000" dirty="0" err="1" smtClean="0"/>
              <a:t>financiamiento</a:t>
            </a:r>
            <a:r>
              <a:rPr lang="en-US" sz="2000" dirty="0" smtClean="0"/>
              <a:t> </a:t>
            </a:r>
            <a:r>
              <a:rPr lang="en-US" sz="2000" dirty="0" err="1" smtClean="0"/>
              <a:t>estatal</a:t>
            </a:r>
            <a:r>
              <a:rPr lang="en-US" sz="2000" dirty="0" smtClean="0"/>
              <a:t> de la </a:t>
            </a:r>
            <a:r>
              <a:rPr lang="en-US" sz="2000" dirty="0" err="1" smtClean="0"/>
              <a:t>contribución</a:t>
            </a:r>
            <a:r>
              <a:rPr lang="en-US" sz="2000" dirty="0" smtClean="0"/>
              <a:t> del </a:t>
            </a:r>
            <a:r>
              <a:rPr lang="en-US" sz="2000" dirty="0" err="1" smtClean="0"/>
              <a:t>empleador</a:t>
            </a:r>
            <a:r>
              <a:rPr lang="en-US" sz="2000" dirty="0" smtClean="0"/>
              <a:t>—de la </a:t>
            </a:r>
            <a:r>
              <a:rPr lang="en-US" sz="2000" dirty="0" err="1" smtClean="0"/>
              <a:t>cual</a:t>
            </a:r>
            <a:r>
              <a:rPr lang="en-US" sz="2000" dirty="0" smtClean="0"/>
              <a:t> </a:t>
            </a:r>
            <a:r>
              <a:rPr lang="en-US" sz="2000" dirty="0" err="1" smtClean="0"/>
              <a:t>ellos</a:t>
            </a:r>
            <a:r>
              <a:rPr lang="en-US" sz="2000" dirty="0" smtClean="0"/>
              <a:t> </a:t>
            </a:r>
            <a:r>
              <a:rPr lang="en-US" sz="2000" dirty="0" err="1" smtClean="0"/>
              <a:t>carecen</a:t>
            </a:r>
            <a:r>
              <a:rPr lang="en-US" sz="2000" dirty="0" smtClean="0"/>
              <a:t> y </a:t>
            </a:r>
            <a:r>
              <a:rPr lang="en-US" sz="2000" dirty="0" err="1" smtClean="0"/>
              <a:t>que</a:t>
            </a:r>
            <a:r>
              <a:rPr lang="en-US" sz="2000" dirty="0" smtClean="0"/>
              <a:t> </a:t>
            </a:r>
            <a:r>
              <a:rPr lang="en-US" sz="2000" dirty="0" err="1" smtClean="0"/>
              <a:t>promedia</a:t>
            </a:r>
            <a:r>
              <a:rPr lang="en-US" sz="2000" dirty="0" smtClean="0"/>
              <a:t> dos </a:t>
            </a:r>
            <a:r>
              <a:rPr lang="en-US" sz="2000" dirty="0" err="1" smtClean="0"/>
              <a:t>tercios</a:t>
            </a:r>
            <a:r>
              <a:rPr lang="en-US" sz="2000" dirty="0" smtClean="0"/>
              <a:t> de la </a:t>
            </a:r>
            <a:r>
              <a:rPr lang="en-US" sz="2000" dirty="0" err="1" smtClean="0"/>
              <a:t>contribución</a:t>
            </a:r>
            <a:r>
              <a:rPr lang="en-US" sz="2000" dirty="0" smtClean="0"/>
              <a:t> total en la </a:t>
            </a:r>
            <a:r>
              <a:rPr lang="en-US" sz="2000" dirty="0" err="1" smtClean="0"/>
              <a:t>región</a:t>
            </a:r>
            <a:r>
              <a:rPr lang="en-US" sz="2000" dirty="0" smtClean="0"/>
              <a:t>. La cobertura </a:t>
            </a:r>
            <a:r>
              <a:rPr lang="en-US" sz="2000" dirty="0" err="1" smtClean="0"/>
              <a:t>contributiva</a:t>
            </a:r>
            <a:r>
              <a:rPr lang="en-US" sz="2000" dirty="0" smtClean="0"/>
              <a:t> de los trabajadores independientes entre 2003 y 2008 </a:t>
            </a:r>
            <a:r>
              <a:rPr lang="en-US" sz="2000" dirty="0" err="1" smtClean="0"/>
              <a:t>creció</a:t>
            </a:r>
            <a:r>
              <a:rPr lang="en-US" sz="2000" dirty="0" smtClean="0"/>
              <a:t> de 38% a 63% en </a:t>
            </a:r>
            <a:r>
              <a:rPr lang="en-US" sz="2000" dirty="0" err="1" smtClean="0"/>
              <a:t>salud</a:t>
            </a:r>
            <a:r>
              <a:rPr lang="en-US" sz="2000" dirty="0" smtClean="0"/>
              <a:t> y de 21% a 43% en pensiones, ambos </a:t>
            </a:r>
            <a:r>
              <a:rPr lang="en-US" sz="2000" dirty="0" err="1" smtClean="0"/>
              <a:t>porcentajes</a:t>
            </a:r>
            <a:r>
              <a:rPr lang="en-US" sz="2000" dirty="0" smtClean="0"/>
              <a:t> los </a:t>
            </a:r>
            <a:r>
              <a:rPr lang="en-US" sz="2000" dirty="0" err="1" smtClean="0"/>
              <a:t>más</a:t>
            </a:r>
            <a:r>
              <a:rPr lang="en-US" sz="2000" dirty="0" smtClean="0"/>
              <a:t> altos de la </a:t>
            </a:r>
            <a:r>
              <a:rPr lang="en-US" sz="2000" dirty="0" err="1" smtClean="0"/>
              <a:t>región</a:t>
            </a:r>
            <a:r>
              <a:rPr lang="en-US" sz="2000" dirty="0" smtClean="0"/>
              <a:t>.”. (Mesa Lago-2009).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0226"/>
                                        </p:tgtEl>
                                        <p:attrNameLst>
                                          <p:attrName>style.visibility</p:attrName>
                                        </p:attrNameLst>
                                      </p:cBhvr>
                                      <p:to>
                                        <p:strVal val="visible"/>
                                      </p:to>
                                    </p:set>
                                    <p:anim calcmode="lin" valueType="num">
                                      <p:cBhvr>
                                        <p:cTn id="7" dur="500" fill="hold"/>
                                        <p:tgtEl>
                                          <p:spTgt spid="180226"/>
                                        </p:tgtEl>
                                        <p:attrNameLst>
                                          <p:attrName>ppt_w</p:attrName>
                                        </p:attrNameLst>
                                      </p:cBhvr>
                                      <p:tavLst>
                                        <p:tav tm="0">
                                          <p:val>
                                            <p:fltVal val="0"/>
                                          </p:val>
                                        </p:tav>
                                        <p:tav tm="100000">
                                          <p:val>
                                            <p:strVal val="#ppt_w"/>
                                          </p:val>
                                        </p:tav>
                                      </p:tavLst>
                                    </p:anim>
                                    <p:anim calcmode="lin" valueType="num">
                                      <p:cBhvr>
                                        <p:cTn id="8" dur="500" fill="hold"/>
                                        <p:tgtEl>
                                          <p:spTgt spid="180226"/>
                                        </p:tgtEl>
                                        <p:attrNameLst>
                                          <p:attrName>ppt_h</p:attrName>
                                        </p:attrNameLst>
                                      </p:cBhvr>
                                      <p:tavLst>
                                        <p:tav tm="0">
                                          <p:val>
                                            <p:fltVal val="0"/>
                                          </p:val>
                                        </p:tav>
                                        <p:tav tm="100000">
                                          <p:val>
                                            <p:strVal val="#ppt_h"/>
                                          </p:val>
                                        </p:tav>
                                      </p:tavLst>
                                    </p:anim>
                                    <p:animEffect transition="in" filter="fade">
                                      <p:cBhvr>
                                        <p:cTn id="9" dur="500"/>
                                        <p:tgtEl>
                                          <p:spTgt spid="18022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80227">
                                            <p:txEl>
                                              <p:pRg st="0" end="0"/>
                                            </p:txEl>
                                          </p:spTgt>
                                        </p:tgtEl>
                                        <p:attrNameLst>
                                          <p:attrName>style.visibility</p:attrName>
                                        </p:attrNameLst>
                                      </p:cBhvr>
                                      <p:to>
                                        <p:strVal val="visible"/>
                                      </p:to>
                                    </p:set>
                                    <p:animEffect transition="in" filter="fade">
                                      <p:cBhvr>
                                        <p:cTn id="14" dur="1000">
                                          <p:stCondLst>
                                            <p:cond delay="0"/>
                                          </p:stCondLst>
                                        </p:cTn>
                                        <p:tgtEl>
                                          <p:spTgt spid="1802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6" grpId="0"/>
      <p:bldP spid="180227"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962" name="Rectangle 2"/>
          <p:cNvSpPr>
            <a:spLocks noGrp="1" noChangeArrowheads="1"/>
          </p:cNvSpPr>
          <p:nvPr>
            <p:ph type="title" idx="4294967295"/>
          </p:nvPr>
        </p:nvSpPr>
        <p:spPr>
          <a:xfrm>
            <a:off x="1331913" y="341784"/>
            <a:ext cx="7354887" cy="1143000"/>
          </a:xfrm>
          <a:noFill/>
        </p:spPr>
        <p:txBody>
          <a:bodyPr/>
          <a:lstStyle/>
          <a:p>
            <a:r>
              <a:rPr lang="es-ES" smtClean="0">
                <a:effectLst/>
              </a:rPr>
              <a:t>Desempleo</a:t>
            </a:r>
            <a:endParaRPr lang="en-US" smtClean="0">
              <a:effectLst/>
            </a:endParaRPr>
          </a:p>
        </p:txBody>
      </p:sp>
      <p:sp>
        <p:nvSpPr>
          <p:cNvPr id="168963" name="Rectangle 3"/>
          <p:cNvSpPr>
            <a:spLocks noGrp="1" noChangeArrowheads="1"/>
          </p:cNvSpPr>
          <p:nvPr>
            <p:ph type="body" idx="4294967295"/>
          </p:nvPr>
        </p:nvSpPr>
        <p:spPr>
          <a:xfrm>
            <a:off x="1475656" y="1412776"/>
            <a:ext cx="7210425" cy="4205585"/>
          </a:xfrm>
        </p:spPr>
        <p:txBody>
          <a:bodyPr/>
          <a:lstStyle/>
          <a:p>
            <a:pPr algn="just">
              <a:lnSpc>
                <a:spcPct val="90000"/>
              </a:lnSpc>
            </a:pPr>
            <a:r>
              <a:rPr lang="en-US" sz="2000" dirty="0" smtClean="0"/>
              <a:t>El </a:t>
            </a:r>
            <a:r>
              <a:rPr lang="en-US" sz="2000" dirty="0" err="1" smtClean="0"/>
              <a:t>desempleo</a:t>
            </a:r>
            <a:r>
              <a:rPr lang="en-US" sz="2000" dirty="0" smtClean="0"/>
              <a:t> </a:t>
            </a:r>
            <a:r>
              <a:rPr lang="en-US" sz="2000" dirty="0" err="1" smtClean="0"/>
              <a:t>es</a:t>
            </a:r>
            <a:r>
              <a:rPr lang="en-US" sz="2000" dirty="0" smtClean="0"/>
              <a:t> </a:t>
            </a:r>
            <a:r>
              <a:rPr lang="en-US" sz="2000" dirty="0" err="1" smtClean="0"/>
              <a:t>uno</a:t>
            </a:r>
            <a:r>
              <a:rPr lang="en-US" sz="2000" dirty="0" smtClean="0"/>
              <a:t> de los </a:t>
            </a:r>
            <a:r>
              <a:rPr lang="en-US" sz="2000" dirty="0" err="1" smtClean="0"/>
              <a:t>mayores</a:t>
            </a:r>
            <a:r>
              <a:rPr lang="en-US" sz="2000" dirty="0" smtClean="0"/>
              <a:t> </a:t>
            </a:r>
            <a:r>
              <a:rPr lang="en-US" sz="2000" dirty="0" err="1" smtClean="0"/>
              <a:t>riesgos</a:t>
            </a:r>
            <a:r>
              <a:rPr lang="en-US" sz="2000" dirty="0" smtClean="0"/>
              <a:t> </a:t>
            </a:r>
            <a:r>
              <a:rPr lang="en-US" sz="2000" dirty="0" err="1" smtClean="0"/>
              <a:t>sociales</a:t>
            </a:r>
            <a:r>
              <a:rPr lang="en-US" sz="2000" dirty="0" smtClean="0"/>
              <a:t> con </a:t>
            </a:r>
            <a:r>
              <a:rPr lang="en-US" sz="2000" dirty="0" err="1" smtClean="0"/>
              <a:t>que</a:t>
            </a:r>
            <a:r>
              <a:rPr lang="en-US" sz="2000" dirty="0" smtClean="0"/>
              <a:t> se </a:t>
            </a:r>
            <a:r>
              <a:rPr lang="en-US" sz="2000" dirty="0" err="1" smtClean="0"/>
              <a:t>enfrentan</a:t>
            </a:r>
            <a:r>
              <a:rPr lang="en-US" sz="2000" dirty="0" smtClean="0"/>
              <a:t> </a:t>
            </a:r>
            <a:r>
              <a:rPr lang="en-US" sz="2000" dirty="0" err="1" smtClean="0"/>
              <a:t>las</a:t>
            </a:r>
            <a:r>
              <a:rPr lang="en-US" sz="2000" dirty="0" smtClean="0"/>
              <a:t> personas </a:t>
            </a:r>
            <a:r>
              <a:rPr lang="en-US" sz="2000" dirty="0" err="1" smtClean="0"/>
              <a:t>que</a:t>
            </a:r>
            <a:r>
              <a:rPr lang="en-US" sz="2000" dirty="0" smtClean="0"/>
              <a:t> </a:t>
            </a:r>
            <a:r>
              <a:rPr lang="en-US" sz="2000" dirty="0" err="1" smtClean="0"/>
              <a:t>dependen</a:t>
            </a:r>
            <a:r>
              <a:rPr lang="en-US" sz="2000" dirty="0" smtClean="0"/>
              <a:t> </a:t>
            </a:r>
            <a:r>
              <a:rPr lang="en-US" sz="2000" dirty="0" err="1" smtClean="0"/>
              <a:t>para</a:t>
            </a:r>
            <a:r>
              <a:rPr lang="en-US" sz="2000" dirty="0" smtClean="0"/>
              <a:t> </a:t>
            </a:r>
            <a:r>
              <a:rPr lang="en-US" sz="2000" dirty="0" err="1" smtClean="0"/>
              <a:t>su</a:t>
            </a:r>
            <a:r>
              <a:rPr lang="en-US" sz="2000" dirty="0" smtClean="0"/>
              <a:t> </a:t>
            </a:r>
            <a:r>
              <a:rPr lang="en-US" sz="2000" dirty="0" err="1" smtClean="0"/>
              <a:t>subsistencia</a:t>
            </a:r>
            <a:r>
              <a:rPr lang="en-US" sz="2000" dirty="0" smtClean="0"/>
              <a:t> de la </a:t>
            </a:r>
            <a:r>
              <a:rPr lang="en-US" sz="2000" dirty="0" err="1" smtClean="0"/>
              <a:t>venta</a:t>
            </a:r>
            <a:r>
              <a:rPr lang="en-US" sz="2000" dirty="0" smtClean="0"/>
              <a:t> de </a:t>
            </a:r>
            <a:r>
              <a:rPr lang="en-US" sz="2000" dirty="0" err="1" smtClean="0"/>
              <a:t>su</a:t>
            </a:r>
            <a:r>
              <a:rPr lang="en-US" sz="2000" dirty="0" smtClean="0"/>
              <a:t> </a:t>
            </a:r>
            <a:r>
              <a:rPr lang="en-US" sz="2000" dirty="0" err="1" smtClean="0"/>
              <a:t>fuerza</a:t>
            </a:r>
            <a:r>
              <a:rPr lang="en-US" sz="2000" dirty="0" smtClean="0"/>
              <a:t> de </a:t>
            </a:r>
            <a:r>
              <a:rPr lang="en-US" sz="2000" dirty="0" err="1" smtClean="0"/>
              <a:t>trabajo</a:t>
            </a:r>
            <a:r>
              <a:rPr lang="en-US" sz="2000" dirty="0" smtClean="0"/>
              <a:t>. Sin embargo, los </a:t>
            </a:r>
            <a:r>
              <a:rPr lang="en-US" sz="2000" dirty="0" err="1" smtClean="0"/>
              <a:t>sistemas</a:t>
            </a:r>
            <a:r>
              <a:rPr lang="en-US" sz="2000" dirty="0" smtClean="0"/>
              <a:t> de </a:t>
            </a:r>
            <a:r>
              <a:rPr lang="en-US" sz="2000" dirty="0" err="1" smtClean="0"/>
              <a:t>prestaciones</a:t>
            </a:r>
            <a:r>
              <a:rPr lang="en-US" sz="2000" dirty="0" smtClean="0"/>
              <a:t> de </a:t>
            </a:r>
            <a:r>
              <a:rPr lang="en-US" sz="2000" dirty="0" err="1" smtClean="0"/>
              <a:t>desempleo</a:t>
            </a:r>
            <a:r>
              <a:rPr lang="en-US" sz="2000" dirty="0" smtClean="0"/>
              <a:t> (</a:t>
            </a:r>
            <a:r>
              <a:rPr lang="en-US" sz="2000" dirty="0" err="1" smtClean="0"/>
              <a:t>seguros</a:t>
            </a:r>
            <a:r>
              <a:rPr lang="en-US" sz="2000" dirty="0" smtClean="0"/>
              <a:t> de </a:t>
            </a:r>
            <a:r>
              <a:rPr lang="en-US" sz="2000" dirty="0" err="1" smtClean="0"/>
              <a:t>desempleo</a:t>
            </a:r>
            <a:r>
              <a:rPr lang="en-US" sz="2000" dirty="0" smtClean="0"/>
              <a:t>) </a:t>
            </a:r>
            <a:r>
              <a:rPr lang="en-US" sz="2000" dirty="0" err="1" smtClean="0"/>
              <a:t>existen</a:t>
            </a:r>
            <a:r>
              <a:rPr lang="en-US" sz="2000" dirty="0" smtClean="0"/>
              <a:t> </a:t>
            </a:r>
            <a:r>
              <a:rPr lang="en-US" sz="2000" dirty="0" err="1" smtClean="0"/>
              <a:t>únicamente</a:t>
            </a:r>
            <a:r>
              <a:rPr lang="en-US" sz="2000" dirty="0" smtClean="0"/>
              <a:t> en </a:t>
            </a:r>
            <a:r>
              <a:rPr lang="en-US" sz="2000" dirty="0" err="1" smtClean="0"/>
              <a:t>una</a:t>
            </a:r>
            <a:r>
              <a:rPr lang="en-US" sz="2000" dirty="0" smtClean="0"/>
              <a:t> </a:t>
            </a:r>
            <a:r>
              <a:rPr lang="en-US" sz="2000" dirty="0" err="1" smtClean="0"/>
              <a:t>minoría</a:t>
            </a:r>
            <a:r>
              <a:rPr lang="en-US" sz="2000" dirty="0" smtClean="0"/>
              <a:t> de </a:t>
            </a:r>
            <a:r>
              <a:rPr lang="en-US" sz="2000" dirty="0" err="1" smtClean="0"/>
              <a:t>países</a:t>
            </a:r>
            <a:r>
              <a:rPr lang="en-US" sz="2000" dirty="0" smtClean="0"/>
              <a:t>, y </a:t>
            </a:r>
            <a:r>
              <a:rPr lang="en-US" sz="2000" dirty="0" err="1" smtClean="0"/>
              <a:t>muchos</a:t>
            </a:r>
            <a:r>
              <a:rPr lang="en-US" sz="2000" dirty="0" smtClean="0"/>
              <a:t> trabajadores, entre </a:t>
            </a:r>
            <a:r>
              <a:rPr lang="en-US" sz="2000" dirty="0" err="1" smtClean="0"/>
              <a:t>ellos</a:t>
            </a:r>
            <a:r>
              <a:rPr lang="en-US" sz="2000" dirty="0" smtClean="0"/>
              <a:t> </a:t>
            </a:r>
            <a:r>
              <a:rPr lang="en-US" sz="2000" dirty="0" err="1" smtClean="0"/>
              <a:t>casi</a:t>
            </a:r>
            <a:r>
              <a:rPr lang="en-US" sz="2000" dirty="0" smtClean="0"/>
              <a:t> </a:t>
            </a:r>
            <a:r>
              <a:rPr lang="en-US" sz="2000" dirty="0" err="1" smtClean="0"/>
              <a:t>todos</a:t>
            </a:r>
            <a:r>
              <a:rPr lang="en-US" sz="2000" dirty="0" smtClean="0"/>
              <a:t> los </a:t>
            </a:r>
            <a:r>
              <a:rPr lang="en-US" sz="2000" dirty="0" err="1" smtClean="0"/>
              <a:t>que</a:t>
            </a:r>
            <a:r>
              <a:rPr lang="en-US" sz="2000" dirty="0" smtClean="0"/>
              <a:t> </a:t>
            </a:r>
            <a:r>
              <a:rPr lang="en-US" sz="2000" dirty="0" err="1" smtClean="0"/>
              <a:t>tienen</a:t>
            </a:r>
            <a:r>
              <a:rPr lang="en-US" sz="2000" dirty="0" smtClean="0"/>
              <a:t> </a:t>
            </a:r>
            <a:r>
              <a:rPr lang="en-US" sz="2000" dirty="0" err="1" smtClean="0"/>
              <a:t>empleo</a:t>
            </a:r>
            <a:r>
              <a:rPr lang="en-US" sz="2000" dirty="0" smtClean="0"/>
              <a:t> </a:t>
            </a:r>
            <a:r>
              <a:rPr lang="en-US" sz="2000" dirty="0" err="1" smtClean="0"/>
              <a:t>independiente</a:t>
            </a:r>
            <a:r>
              <a:rPr lang="en-US" sz="2000" dirty="0" smtClean="0"/>
              <a:t>, no </a:t>
            </a:r>
            <a:r>
              <a:rPr lang="en-US" sz="2000" dirty="0" err="1" smtClean="0"/>
              <a:t>están</a:t>
            </a:r>
            <a:r>
              <a:rPr lang="en-US" sz="2000" dirty="0" smtClean="0"/>
              <a:t>  </a:t>
            </a:r>
            <a:r>
              <a:rPr lang="en-US" sz="2000" dirty="0" err="1" smtClean="0"/>
              <a:t>amparados</a:t>
            </a:r>
            <a:r>
              <a:rPr lang="en-US" sz="2000" dirty="0" smtClean="0"/>
              <a:t> </a:t>
            </a:r>
            <a:r>
              <a:rPr lang="en-US" sz="2000" dirty="0" err="1" smtClean="0"/>
              <a:t>por</a:t>
            </a:r>
            <a:r>
              <a:rPr lang="en-US" sz="2000" dirty="0" smtClean="0"/>
              <a:t> los </a:t>
            </a:r>
            <a:r>
              <a:rPr lang="en-US" sz="2000" dirty="0" err="1" smtClean="0"/>
              <a:t>mismos</a:t>
            </a:r>
            <a:r>
              <a:rPr lang="en-US" sz="2000" dirty="0" smtClean="0"/>
              <a:t>. La </a:t>
            </a:r>
            <a:r>
              <a:rPr lang="en-US" sz="2000" dirty="0" err="1" smtClean="0"/>
              <a:t>protección</a:t>
            </a:r>
            <a:r>
              <a:rPr lang="en-US" sz="2000" dirty="0" smtClean="0"/>
              <a:t> contra los </a:t>
            </a:r>
            <a:r>
              <a:rPr lang="en-US" sz="2000" dirty="0" err="1" smtClean="0"/>
              <a:t>riesgos</a:t>
            </a:r>
            <a:r>
              <a:rPr lang="en-US" sz="2000" dirty="0" smtClean="0"/>
              <a:t> de </a:t>
            </a:r>
            <a:r>
              <a:rPr lang="en-US" sz="2000" dirty="0" err="1" smtClean="0"/>
              <a:t>desempleo</a:t>
            </a:r>
            <a:r>
              <a:rPr lang="en-US" sz="2000" dirty="0" smtClean="0"/>
              <a:t> no </a:t>
            </a:r>
            <a:r>
              <a:rPr lang="en-US" sz="2000" dirty="0" err="1" smtClean="0"/>
              <a:t>deben</a:t>
            </a:r>
            <a:r>
              <a:rPr lang="en-US" sz="2000" dirty="0" smtClean="0"/>
              <a:t> </a:t>
            </a:r>
            <a:r>
              <a:rPr lang="en-US" sz="2000" dirty="0" err="1" smtClean="0"/>
              <a:t>consistir</a:t>
            </a:r>
            <a:r>
              <a:rPr lang="en-US" sz="2000" dirty="0" smtClean="0"/>
              <a:t> </a:t>
            </a:r>
            <a:r>
              <a:rPr lang="en-US" sz="2000" dirty="0" err="1" smtClean="0"/>
              <a:t>únicamente</a:t>
            </a:r>
            <a:r>
              <a:rPr lang="en-US" sz="2000" dirty="0" smtClean="0"/>
              <a:t> en </a:t>
            </a:r>
            <a:r>
              <a:rPr lang="en-US" sz="2000" dirty="0" err="1" smtClean="0"/>
              <a:t>prestaciones</a:t>
            </a:r>
            <a:r>
              <a:rPr lang="en-US" sz="2000" dirty="0" smtClean="0"/>
              <a:t> </a:t>
            </a:r>
            <a:r>
              <a:rPr lang="en-US" sz="2000" dirty="0" err="1" smtClean="0"/>
              <a:t>sino</a:t>
            </a:r>
            <a:r>
              <a:rPr lang="en-US" sz="2000" dirty="0" smtClean="0"/>
              <a:t> </a:t>
            </a:r>
            <a:r>
              <a:rPr lang="en-US" sz="2000" dirty="0" err="1" smtClean="0"/>
              <a:t>también</a:t>
            </a:r>
            <a:r>
              <a:rPr lang="en-US" sz="2000" dirty="0" smtClean="0"/>
              <a:t> en </a:t>
            </a:r>
            <a:r>
              <a:rPr lang="en-US" sz="2000" dirty="0" err="1" smtClean="0"/>
              <a:t>medidas</a:t>
            </a:r>
            <a:r>
              <a:rPr lang="en-US" sz="2000" dirty="0" smtClean="0"/>
              <a:t> de </a:t>
            </a:r>
            <a:r>
              <a:rPr lang="en-US" sz="2000" dirty="0" err="1" smtClean="0"/>
              <a:t>protección</a:t>
            </a:r>
            <a:r>
              <a:rPr lang="en-US" sz="2000" dirty="0" smtClean="0"/>
              <a:t> del </a:t>
            </a:r>
            <a:r>
              <a:rPr lang="en-US" sz="2000" dirty="0" err="1" smtClean="0"/>
              <a:t>empleo</a:t>
            </a:r>
            <a:endParaRPr lang="en-US" sz="20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68962"/>
                                        </p:tgtEl>
                                        <p:attrNameLst>
                                          <p:attrName>style.visibility</p:attrName>
                                        </p:attrNameLst>
                                      </p:cBhvr>
                                      <p:to>
                                        <p:strVal val="visible"/>
                                      </p:to>
                                    </p:set>
                                    <p:anim calcmode="lin" valueType="num">
                                      <p:cBhvr>
                                        <p:cTn id="7" dur="500" fill="hold"/>
                                        <p:tgtEl>
                                          <p:spTgt spid="168962"/>
                                        </p:tgtEl>
                                        <p:attrNameLst>
                                          <p:attrName>ppt_w</p:attrName>
                                        </p:attrNameLst>
                                      </p:cBhvr>
                                      <p:tavLst>
                                        <p:tav tm="0">
                                          <p:val>
                                            <p:fltVal val="0"/>
                                          </p:val>
                                        </p:tav>
                                        <p:tav tm="100000">
                                          <p:val>
                                            <p:strVal val="#ppt_w"/>
                                          </p:val>
                                        </p:tav>
                                      </p:tavLst>
                                    </p:anim>
                                    <p:anim calcmode="lin" valueType="num">
                                      <p:cBhvr>
                                        <p:cTn id="8" dur="500" fill="hold"/>
                                        <p:tgtEl>
                                          <p:spTgt spid="168962"/>
                                        </p:tgtEl>
                                        <p:attrNameLst>
                                          <p:attrName>ppt_h</p:attrName>
                                        </p:attrNameLst>
                                      </p:cBhvr>
                                      <p:tavLst>
                                        <p:tav tm="0">
                                          <p:val>
                                            <p:fltVal val="0"/>
                                          </p:val>
                                        </p:tav>
                                        <p:tav tm="100000">
                                          <p:val>
                                            <p:strVal val="#ppt_h"/>
                                          </p:val>
                                        </p:tav>
                                      </p:tavLst>
                                    </p:anim>
                                    <p:animEffect transition="in" filter="fade">
                                      <p:cBhvr>
                                        <p:cTn id="9" dur="500"/>
                                        <p:tgtEl>
                                          <p:spTgt spid="16896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68963">
                                            <p:txEl>
                                              <p:pRg st="0" end="0"/>
                                            </p:txEl>
                                          </p:spTgt>
                                        </p:tgtEl>
                                        <p:attrNameLst>
                                          <p:attrName>style.visibility</p:attrName>
                                        </p:attrNameLst>
                                      </p:cBhvr>
                                      <p:to>
                                        <p:strVal val="visible"/>
                                      </p:to>
                                    </p:set>
                                    <p:animEffect transition="in" filter="fade">
                                      <p:cBhvr>
                                        <p:cTn id="14" dur="1000">
                                          <p:stCondLst>
                                            <p:cond delay="0"/>
                                          </p:stCondLst>
                                        </p:cTn>
                                        <p:tgtEl>
                                          <p:spTgt spid="1689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2" grpId="0"/>
      <p:bldP spid="16896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6370" name="Rectangle 2"/>
          <p:cNvSpPr>
            <a:spLocks noGrp="1" noChangeArrowheads="1"/>
          </p:cNvSpPr>
          <p:nvPr>
            <p:ph type="title" idx="4294967295"/>
          </p:nvPr>
        </p:nvSpPr>
        <p:spPr>
          <a:noFill/>
        </p:spPr>
        <p:txBody>
          <a:bodyPr/>
          <a:lstStyle/>
          <a:p>
            <a:pPr algn="ctr"/>
            <a:r>
              <a:rPr lang="en-US" sz="1400" dirty="0" smtClean="0">
                <a:effectLst/>
              </a:rPr>
              <a:t/>
            </a:r>
            <a:br>
              <a:rPr lang="en-US" sz="1400" dirty="0" smtClean="0">
                <a:effectLst/>
              </a:rPr>
            </a:br>
            <a:r>
              <a:rPr lang="en-US" sz="1400" dirty="0" smtClean="0">
                <a:effectLst/>
              </a:rPr>
              <a:t> </a:t>
            </a:r>
            <a:r>
              <a:rPr lang="en-US" sz="1600" b="1" dirty="0" smtClean="0">
                <a:effectLst/>
              </a:rPr>
              <a:t>DECLARACIÓN DE MONTEVIDEO </a:t>
            </a:r>
            <a:r>
              <a:rPr lang="en-US" sz="1600" dirty="0" smtClean="0">
                <a:effectLst/>
              </a:rPr>
              <a:t/>
            </a:r>
            <a:br>
              <a:rPr lang="en-US" sz="1600" dirty="0" smtClean="0">
                <a:effectLst/>
              </a:rPr>
            </a:br>
            <a:r>
              <a:rPr lang="en-US" sz="1600" dirty="0" smtClean="0">
                <a:effectLst/>
              </a:rPr>
              <a:t>XV CONGRESO IBEROAMERICANO DE SEGURIDAD SOCIAL </a:t>
            </a:r>
            <a:br>
              <a:rPr lang="en-US" sz="1600" dirty="0" smtClean="0">
                <a:effectLst/>
              </a:rPr>
            </a:br>
            <a:r>
              <a:rPr lang="en-US" sz="1600" dirty="0" smtClean="0">
                <a:effectLst/>
              </a:rPr>
              <a:t>Montevideo – Uruguay, 8 y 9 de </a:t>
            </a:r>
            <a:r>
              <a:rPr lang="en-US" sz="1600" dirty="0" err="1" smtClean="0">
                <a:effectLst/>
              </a:rPr>
              <a:t>marzo</a:t>
            </a:r>
            <a:r>
              <a:rPr lang="en-US" sz="1600" dirty="0" smtClean="0">
                <a:effectLst/>
              </a:rPr>
              <a:t> de 2012</a:t>
            </a:r>
            <a:r>
              <a:rPr lang="en-US" sz="4000" dirty="0" smtClean="0">
                <a:effectLst/>
              </a:rPr>
              <a:t> </a:t>
            </a:r>
          </a:p>
        </p:txBody>
      </p:sp>
      <p:sp>
        <p:nvSpPr>
          <p:cNvPr id="186371" name="Rectangle 3"/>
          <p:cNvSpPr>
            <a:spLocks noGrp="1" noChangeArrowheads="1"/>
          </p:cNvSpPr>
          <p:nvPr>
            <p:ph type="body" idx="4294967295"/>
          </p:nvPr>
        </p:nvSpPr>
        <p:spPr>
          <a:xfrm>
            <a:off x="1476375" y="1628775"/>
            <a:ext cx="7210425" cy="4525963"/>
          </a:xfrm>
        </p:spPr>
        <p:txBody>
          <a:bodyPr/>
          <a:lstStyle/>
          <a:p>
            <a:pPr algn="just">
              <a:lnSpc>
                <a:spcPct val="80000"/>
              </a:lnSpc>
              <a:buFontTx/>
              <a:buNone/>
            </a:pPr>
            <a:r>
              <a:rPr lang="en-US" sz="1800" b="1" dirty="0" smtClean="0"/>
              <a:t>PRIMERO.-</a:t>
            </a:r>
            <a:r>
              <a:rPr lang="en-US" sz="1800" dirty="0" smtClean="0"/>
              <a:t> Insistir en la </a:t>
            </a:r>
            <a:r>
              <a:rPr lang="en-US" sz="1800" dirty="0" err="1" smtClean="0"/>
              <a:t>necesidad</a:t>
            </a:r>
            <a:r>
              <a:rPr lang="en-US" sz="1800" dirty="0" smtClean="0"/>
              <a:t> de </a:t>
            </a:r>
            <a:r>
              <a:rPr lang="en-US" sz="1800" dirty="0" err="1" smtClean="0"/>
              <a:t>que</a:t>
            </a:r>
            <a:r>
              <a:rPr lang="en-US" sz="1800" dirty="0" smtClean="0"/>
              <a:t> los </a:t>
            </a:r>
            <a:r>
              <a:rPr lang="en-US" sz="1800" dirty="0" err="1" smtClean="0"/>
              <a:t>sistemas</a:t>
            </a:r>
            <a:r>
              <a:rPr lang="en-US" sz="1800" dirty="0" smtClean="0"/>
              <a:t> de </a:t>
            </a:r>
            <a:r>
              <a:rPr lang="en-US" sz="1800" dirty="0" err="1" smtClean="0"/>
              <a:t>protección</a:t>
            </a:r>
            <a:r>
              <a:rPr lang="en-US" sz="1800" dirty="0" smtClean="0"/>
              <a:t> social </a:t>
            </a:r>
            <a:r>
              <a:rPr lang="en-US" sz="1800" dirty="0" err="1" smtClean="0"/>
              <a:t>tengan</a:t>
            </a:r>
            <a:r>
              <a:rPr lang="en-US" sz="1800" dirty="0" smtClean="0"/>
              <a:t> </a:t>
            </a:r>
            <a:r>
              <a:rPr lang="en-US" sz="1800" dirty="0" err="1" smtClean="0"/>
              <a:t>como</a:t>
            </a:r>
            <a:r>
              <a:rPr lang="en-US" sz="1800" dirty="0" smtClean="0"/>
              <a:t> </a:t>
            </a:r>
            <a:r>
              <a:rPr lang="en-US" sz="1800" dirty="0" err="1" smtClean="0"/>
              <a:t>objetivo</a:t>
            </a:r>
            <a:r>
              <a:rPr lang="en-US" sz="1800" dirty="0" smtClean="0"/>
              <a:t> </a:t>
            </a:r>
            <a:r>
              <a:rPr lang="en-US" sz="1800" dirty="0" err="1" smtClean="0"/>
              <a:t>esencial</a:t>
            </a:r>
            <a:r>
              <a:rPr lang="en-US" sz="1800" dirty="0" smtClean="0"/>
              <a:t> la </a:t>
            </a:r>
            <a:r>
              <a:rPr lang="en-US" sz="1800" dirty="0" err="1" smtClean="0"/>
              <a:t>extensión</a:t>
            </a:r>
            <a:r>
              <a:rPr lang="en-US" sz="1800" dirty="0" smtClean="0"/>
              <a:t> de </a:t>
            </a:r>
            <a:r>
              <a:rPr lang="en-US" sz="1800" dirty="0" err="1" smtClean="0"/>
              <a:t>las</a:t>
            </a:r>
            <a:r>
              <a:rPr lang="en-US" sz="1800" dirty="0" smtClean="0"/>
              <a:t> </a:t>
            </a:r>
            <a:r>
              <a:rPr lang="en-US" sz="1800" dirty="0" err="1" smtClean="0"/>
              <a:t>prestaciones</a:t>
            </a:r>
            <a:r>
              <a:rPr lang="en-US" sz="1800" dirty="0" smtClean="0"/>
              <a:t> y </a:t>
            </a:r>
            <a:r>
              <a:rPr lang="en-US" sz="1800" dirty="0" err="1" smtClean="0"/>
              <a:t>servicios</a:t>
            </a:r>
            <a:r>
              <a:rPr lang="en-US" sz="1800" dirty="0" smtClean="0"/>
              <a:t> </a:t>
            </a:r>
            <a:r>
              <a:rPr lang="en-US" sz="1800" dirty="0" err="1" smtClean="0"/>
              <a:t>que</a:t>
            </a:r>
            <a:r>
              <a:rPr lang="en-US" sz="1800" dirty="0" smtClean="0"/>
              <a:t> </a:t>
            </a:r>
            <a:r>
              <a:rPr lang="en-US" sz="1800" dirty="0" err="1" smtClean="0"/>
              <a:t>dispensan</a:t>
            </a:r>
            <a:r>
              <a:rPr lang="en-US" sz="1800" dirty="0" smtClean="0"/>
              <a:t> a </a:t>
            </a:r>
            <a:r>
              <a:rPr lang="en-US" sz="1800" dirty="0" err="1" smtClean="0"/>
              <a:t>capas</a:t>
            </a:r>
            <a:r>
              <a:rPr lang="en-US" sz="1800" dirty="0" smtClean="0"/>
              <a:t> </a:t>
            </a:r>
            <a:r>
              <a:rPr lang="en-US" sz="1800" dirty="0" err="1" smtClean="0"/>
              <a:t>cada</a:t>
            </a:r>
            <a:r>
              <a:rPr lang="en-US" sz="1800" dirty="0" smtClean="0"/>
              <a:t> </a:t>
            </a:r>
            <a:r>
              <a:rPr lang="en-US" sz="1800" dirty="0" err="1" smtClean="0"/>
              <a:t>vez</a:t>
            </a:r>
            <a:r>
              <a:rPr lang="en-US" sz="1800" dirty="0" smtClean="0"/>
              <a:t> </a:t>
            </a:r>
            <a:r>
              <a:rPr lang="en-US" sz="1800" dirty="0" err="1" smtClean="0"/>
              <a:t>más</a:t>
            </a:r>
            <a:r>
              <a:rPr lang="en-US" sz="1800" dirty="0" smtClean="0"/>
              <a:t> </a:t>
            </a:r>
            <a:r>
              <a:rPr lang="en-US" sz="1800" dirty="0" err="1" smtClean="0"/>
              <a:t>amplias</a:t>
            </a:r>
            <a:r>
              <a:rPr lang="en-US" sz="1800" dirty="0" smtClean="0"/>
              <a:t> de la </a:t>
            </a:r>
            <a:r>
              <a:rPr lang="en-US" sz="1800" dirty="0" err="1" smtClean="0"/>
              <a:t>población</a:t>
            </a:r>
            <a:r>
              <a:rPr lang="en-US" sz="1800" dirty="0" smtClean="0"/>
              <a:t>, a </a:t>
            </a:r>
            <a:r>
              <a:rPr lang="en-US" sz="1800" dirty="0" err="1" smtClean="0"/>
              <a:t>través</a:t>
            </a:r>
            <a:r>
              <a:rPr lang="en-US" sz="1800" dirty="0" smtClean="0"/>
              <a:t> de </a:t>
            </a:r>
            <a:r>
              <a:rPr lang="en-US" sz="1800" dirty="0" err="1" smtClean="0"/>
              <a:t>procesos</a:t>
            </a:r>
            <a:r>
              <a:rPr lang="en-US" sz="1800" dirty="0" smtClean="0"/>
              <a:t> </a:t>
            </a:r>
            <a:r>
              <a:rPr lang="en-US" sz="1800" dirty="0" err="1" smtClean="0"/>
              <a:t>progresivos</a:t>
            </a:r>
            <a:r>
              <a:rPr lang="en-US" sz="1800" dirty="0" smtClean="0"/>
              <a:t> de </a:t>
            </a:r>
            <a:r>
              <a:rPr lang="en-US" sz="1800" dirty="0" err="1" smtClean="0"/>
              <a:t>ampliación</a:t>
            </a:r>
            <a:r>
              <a:rPr lang="en-US" sz="1800" dirty="0" smtClean="0"/>
              <a:t> de la cobertura </a:t>
            </a:r>
            <a:r>
              <a:rPr lang="en-US" sz="1800" dirty="0" err="1" smtClean="0"/>
              <a:t>que</a:t>
            </a:r>
            <a:r>
              <a:rPr lang="en-US" sz="1800" dirty="0" smtClean="0"/>
              <a:t> </a:t>
            </a:r>
            <a:r>
              <a:rPr lang="en-US" sz="1800" dirty="0" err="1" smtClean="0"/>
              <a:t>asegura</a:t>
            </a:r>
            <a:r>
              <a:rPr lang="en-US" sz="1800" dirty="0" smtClean="0"/>
              <a:t> la </a:t>
            </a:r>
            <a:r>
              <a:rPr lang="en-US" sz="1800" dirty="0" err="1" smtClean="0"/>
              <a:t>protección</a:t>
            </a:r>
            <a:r>
              <a:rPr lang="en-US" sz="1800" dirty="0" smtClean="0"/>
              <a:t> </a:t>
            </a:r>
            <a:r>
              <a:rPr lang="en-US" sz="1800" dirty="0" err="1" smtClean="0"/>
              <a:t>completa</a:t>
            </a:r>
            <a:r>
              <a:rPr lang="en-US" sz="1800" dirty="0" smtClean="0"/>
              <a:t> </a:t>
            </a:r>
            <a:r>
              <a:rPr lang="en-US" sz="1800" dirty="0" err="1" smtClean="0"/>
              <a:t>frente</a:t>
            </a:r>
            <a:r>
              <a:rPr lang="en-US" sz="1800" dirty="0" smtClean="0"/>
              <a:t> a </a:t>
            </a:r>
            <a:r>
              <a:rPr lang="en-US" sz="1800" dirty="0" err="1" smtClean="0"/>
              <a:t>las</a:t>
            </a:r>
            <a:r>
              <a:rPr lang="en-US" sz="1800" dirty="0" smtClean="0"/>
              <a:t> </a:t>
            </a:r>
            <a:r>
              <a:rPr lang="en-US" sz="1800" dirty="0" err="1" smtClean="0"/>
              <a:t>necesidades</a:t>
            </a:r>
            <a:r>
              <a:rPr lang="en-US" sz="1800" dirty="0" smtClean="0"/>
              <a:t>. 	</a:t>
            </a:r>
          </a:p>
          <a:p>
            <a:pPr algn="just">
              <a:lnSpc>
                <a:spcPct val="80000"/>
              </a:lnSpc>
              <a:buFontTx/>
              <a:buNone/>
            </a:pPr>
            <a:r>
              <a:rPr lang="en-US" sz="1800" b="1" dirty="0" smtClean="0"/>
              <a:t>SEGUNDO.-</a:t>
            </a:r>
            <a:r>
              <a:rPr lang="en-US" sz="1800" dirty="0" smtClean="0"/>
              <a:t> </a:t>
            </a:r>
            <a:r>
              <a:rPr lang="en-US" sz="1800" dirty="0" err="1" smtClean="0"/>
              <a:t>Reconocer</a:t>
            </a:r>
            <a:r>
              <a:rPr lang="en-US" sz="1800" dirty="0" smtClean="0"/>
              <a:t> los </a:t>
            </a:r>
            <a:r>
              <a:rPr lang="en-US" sz="1800" dirty="0" err="1" smtClean="0"/>
              <a:t>esfuerzos</a:t>
            </a:r>
            <a:r>
              <a:rPr lang="en-US" sz="1800" dirty="0" smtClean="0"/>
              <a:t> </a:t>
            </a:r>
            <a:r>
              <a:rPr lang="en-US" sz="1800" dirty="0" err="1" smtClean="0"/>
              <a:t>realizados</a:t>
            </a:r>
            <a:r>
              <a:rPr lang="en-US" sz="1800" dirty="0" smtClean="0"/>
              <a:t> en </a:t>
            </a:r>
            <a:r>
              <a:rPr lang="en-US" sz="1800" dirty="0" err="1" smtClean="0"/>
              <a:t>dicha</a:t>
            </a:r>
            <a:r>
              <a:rPr lang="en-US" sz="1800" dirty="0" smtClean="0"/>
              <a:t> </a:t>
            </a:r>
            <a:r>
              <a:rPr lang="en-US" sz="1800" dirty="0" err="1" smtClean="0"/>
              <a:t>dirección</a:t>
            </a:r>
            <a:r>
              <a:rPr lang="en-US" sz="1800" dirty="0" smtClean="0"/>
              <a:t> </a:t>
            </a:r>
            <a:r>
              <a:rPr lang="en-US" sz="1800" dirty="0" err="1" smtClean="0"/>
              <a:t>por</a:t>
            </a:r>
            <a:r>
              <a:rPr lang="en-US" sz="1800" dirty="0" smtClean="0"/>
              <a:t> </a:t>
            </a:r>
            <a:r>
              <a:rPr lang="en-US" sz="1800" dirty="0" err="1" smtClean="0"/>
              <a:t>distintos</a:t>
            </a:r>
            <a:r>
              <a:rPr lang="en-US" sz="1800" dirty="0" smtClean="0"/>
              <a:t> </a:t>
            </a:r>
            <a:r>
              <a:rPr lang="en-US" sz="1800" dirty="0" err="1" smtClean="0"/>
              <a:t>países</a:t>
            </a:r>
            <a:r>
              <a:rPr lang="en-US" sz="1800" dirty="0" smtClean="0"/>
              <a:t>, a </a:t>
            </a:r>
            <a:r>
              <a:rPr lang="en-US" sz="1800" dirty="0" err="1" smtClean="0"/>
              <a:t>través</a:t>
            </a:r>
            <a:r>
              <a:rPr lang="en-US" sz="1800" dirty="0" smtClean="0"/>
              <a:t> de </a:t>
            </a:r>
            <a:r>
              <a:rPr lang="en-US" sz="1800" dirty="0" err="1" smtClean="0"/>
              <a:t>medidas</a:t>
            </a:r>
            <a:r>
              <a:rPr lang="en-US" sz="1800" dirty="0" smtClean="0"/>
              <a:t> de </a:t>
            </a:r>
            <a:r>
              <a:rPr lang="en-US" sz="1800" dirty="0" err="1" smtClean="0"/>
              <a:t>inclusión</a:t>
            </a:r>
            <a:r>
              <a:rPr lang="en-US" sz="1800" dirty="0" smtClean="0"/>
              <a:t> de </a:t>
            </a:r>
            <a:r>
              <a:rPr lang="en-US" sz="1800" dirty="0" err="1" smtClean="0"/>
              <a:t>nuevos</a:t>
            </a:r>
            <a:r>
              <a:rPr lang="en-US" sz="1800" dirty="0" smtClean="0"/>
              <a:t> </a:t>
            </a:r>
            <a:r>
              <a:rPr lang="en-US" sz="1800" dirty="0" err="1" smtClean="0"/>
              <a:t>colectivos</a:t>
            </a:r>
            <a:r>
              <a:rPr lang="en-US" sz="1800" dirty="0" smtClean="0"/>
              <a:t> en los </a:t>
            </a:r>
            <a:r>
              <a:rPr lang="en-US" sz="1800" dirty="0" err="1" smtClean="0"/>
              <a:t>regímenes</a:t>
            </a:r>
            <a:r>
              <a:rPr lang="en-US" sz="1800" dirty="0" smtClean="0"/>
              <a:t> </a:t>
            </a:r>
            <a:r>
              <a:rPr lang="en-US" sz="1800" dirty="0" err="1" smtClean="0"/>
              <a:t>contributivos</a:t>
            </a:r>
            <a:r>
              <a:rPr lang="en-US" sz="1800" dirty="0" smtClean="0"/>
              <a:t> de </a:t>
            </a:r>
            <a:r>
              <a:rPr lang="en-US" sz="1800" dirty="0" err="1" smtClean="0"/>
              <a:t>protección</a:t>
            </a:r>
            <a:r>
              <a:rPr lang="en-US" sz="1800" dirty="0" smtClean="0"/>
              <a:t> y de la </a:t>
            </a:r>
            <a:r>
              <a:rPr lang="en-US" sz="1800" dirty="0" err="1" smtClean="0"/>
              <a:t>progresiva</a:t>
            </a:r>
            <a:r>
              <a:rPr lang="en-US" sz="1800" dirty="0" smtClean="0"/>
              <a:t> </a:t>
            </a:r>
            <a:r>
              <a:rPr lang="en-US" sz="1800" dirty="0" err="1" smtClean="0"/>
              <a:t>implantación</a:t>
            </a:r>
            <a:r>
              <a:rPr lang="en-US" sz="1800" dirty="0" smtClean="0"/>
              <a:t> de </a:t>
            </a:r>
            <a:r>
              <a:rPr lang="en-US" sz="1800" dirty="0" err="1" smtClean="0"/>
              <a:t>prestaciones</a:t>
            </a:r>
            <a:r>
              <a:rPr lang="en-US" sz="1800" dirty="0" smtClean="0"/>
              <a:t> de </a:t>
            </a:r>
            <a:r>
              <a:rPr lang="en-US" sz="1800" dirty="0" err="1" smtClean="0"/>
              <a:t>carácter</a:t>
            </a:r>
            <a:r>
              <a:rPr lang="en-US" sz="1800" dirty="0" smtClean="0"/>
              <a:t> no </a:t>
            </a:r>
            <a:r>
              <a:rPr lang="en-US" sz="1800" dirty="0" err="1" smtClean="0"/>
              <a:t>contributivo</a:t>
            </a:r>
            <a:r>
              <a:rPr lang="en-US" sz="1800" dirty="0" smtClean="0"/>
              <a:t>. 	</a:t>
            </a:r>
          </a:p>
          <a:p>
            <a:pPr algn="just">
              <a:lnSpc>
                <a:spcPct val="80000"/>
              </a:lnSpc>
              <a:buFontTx/>
              <a:buNone/>
            </a:pPr>
            <a:r>
              <a:rPr lang="en-US" sz="1800" b="1" dirty="0" smtClean="0"/>
              <a:t>TERCERO.-</a:t>
            </a:r>
            <a:r>
              <a:rPr lang="en-US" sz="1800" dirty="0" smtClean="0"/>
              <a:t> </a:t>
            </a:r>
            <a:r>
              <a:rPr lang="en-US" sz="1800" dirty="0" err="1" smtClean="0"/>
              <a:t>Considerar</a:t>
            </a:r>
            <a:r>
              <a:rPr lang="en-US" sz="1800" dirty="0" smtClean="0"/>
              <a:t> </a:t>
            </a:r>
            <a:r>
              <a:rPr lang="en-US" sz="1800" dirty="0" err="1" smtClean="0"/>
              <a:t>como</a:t>
            </a:r>
            <a:r>
              <a:rPr lang="en-US" sz="1800" dirty="0" smtClean="0"/>
              <a:t> </a:t>
            </a:r>
            <a:r>
              <a:rPr lang="en-US" sz="1800" dirty="0" err="1" smtClean="0"/>
              <a:t>prioridad</a:t>
            </a:r>
            <a:r>
              <a:rPr lang="en-US" sz="1800" dirty="0" smtClean="0"/>
              <a:t> de tales </a:t>
            </a:r>
            <a:r>
              <a:rPr lang="en-US" sz="1800" dirty="0" err="1" smtClean="0"/>
              <a:t>procesos</a:t>
            </a:r>
            <a:r>
              <a:rPr lang="en-US" sz="1800" dirty="0" smtClean="0"/>
              <a:t> de </a:t>
            </a:r>
            <a:r>
              <a:rPr lang="en-US" sz="1800" dirty="0" err="1" smtClean="0"/>
              <a:t>inclusión</a:t>
            </a:r>
            <a:r>
              <a:rPr lang="en-US" sz="1800" dirty="0" smtClean="0"/>
              <a:t> la </a:t>
            </a:r>
            <a:r>
              <a:rPr lang="en-US" sz="1800" dirty="0" err="1" smtClean="0"/>
              <a:t>atención</a:t>
            </a:r>
            <a:r>
              <a:rPr lang="en-US" sz="1800" dirty="0" smtClean="0"/>
              <a:t> a los </a:t>
            </a:r>
            <a:r>
              <a:rPr lang="en-US" sz="1800" dirty="0" err="1" smtClean="0"/>
              <a:t>colectivos</a:t>
            </a:r>
            <a:r>
              <a:rPr lang="en-US" sz="1800" dirty="0" smtClean="0"/>
              <a:t> </a:t>
            </a:r>
            <a:r>
              <a:rPr lang="en-US" sz="1800" dirty="0" err="1" smtClean="0"/>
              <a:t>más</a:t>
            </a:r>
            <a:r>
              <a:rPr lang="en-US" sz="1800" dirty="0" smtClean="0"/>
              <a:t> </a:t>
            </a:r>
            <a:r>
              <a:rPr lang="en-US" sz="1800" dirty="0" err="1" smtClean="0"/>
              <a:t>desfavorecidos</a:t>
            </a:r>
            <a:r>
              <a:rPr lang="en-US" sz="1800" dirty="0" smtClean="0"/>
              <a:t>, </a:t>
            </a:r>
            <a:r>
              <a:rPr lang="en-US" sz="1800" dirty="0" err="1" smtClean="0"/>
              <a:t>evitando</a:t>
            </a:r>
            <a:r>
              <a:rPr lang="en-US" sz="1800" dirty="0" smtClean="0"/>
              <a:t> </a:t>
            </a:r>
            <a:r>
              <a:rPr lang="en-US" sz="1800" dirty="0" err="1" smtClean="0"/>
              <a:t>cualquier</a:t>
            </a:r>
            <a:r>
              <a:rPr lang="en-US" sz="1800" dirty="0" smtClean="0"/>
              <a:t> </a:t>
            </a:r>
            <a:r>
              <a:rPr lang="en-US" sz="1800" dirty="0" err="1" smtClean="0"/>
              <a:t>tipo</a:t>
            </a:r>
            <a:r>
              <a:rPr lang="en-US" sz="1800" dirty="0" smtClean="0"/>
              <a:t> de </a:t>
            </a:r>
            <a:r>
              <a:rPr lang="en-US" sz="1800" dirty="0" err="1" smtClean="0"/>
              <a:t>discriminación</a:t>
            </a:r>
            <a:r>
              <a:rPr lang="en-US" sz="1800" dirty="0" smtClean="0"/>
              <a:t> </a:t>
            </a:r>
            <a:r>
              <a:rPr lang="en-US" sz="1800" dirty="0" err="1" smtClean="0"/>
              <a:t>por</a:t>
            </a:r>
            <a:r>
              <a:rPr lang="en-US" sz="1800" dirty="0" smtClean="0"/>
              <a:t> </a:t>
            </a:r>
            <a:r>
              <a:rPr lang="en-US" sz="1800" dirty="0" err="1" smtClean="0"/>
              <a:t>razones</a:t>
            </a:r>
            <a:r>
              <a:rPr lang="en-US" sz="1800" dirty="0" smtClean="0"/>
              <a:t> de </a:t>
            </a:r>
            <a:r>
              <a:rPr lang="en-US" sz="1800" dirty="0" err="1" smtClean="0"/>
              <a:t>género</a:t>
            </a:r>
            <a:r>
              <a:rPr lang="en-US" sz="1800" dirty="0" smtClean="0"/>
              <a:t>, </a:t>
            </a:r>
            <a:r>
              <a:rPr lang="en-US" sz="1800" dirty="0" err="1" smtClean="0"/>
              <a:t>etnia</a:t>
            </a:r>
            <a:r>
              <a:rPr lang="en-US" sz="1800" dirty="0" smtClean="0"/>
              <a:t>, </a:t>
            </a:r>
            <a:r>
              <a:rPr lang="en-US" sz="1800" dirty="0" err="1" smtClean="0"/>
              <a:t>actividad</a:t>
            </a:r>
            <a:r>
              <a:rPr lang="en-US" sz="1800" dirty="0" smtClean="0"/>
              <a:t>, </a:t>
            </a:r>
            <a:r>
              <a:rPr lang="en-US" sz="1800" dirty="0" err="1" smtClean="0"/>
              <a:t>extranjería</a:t>
            </a:r>
            <a:r>
              <a:rPr lang="en-US" sz="1800" dirty="0" smtClean="0"/>
              <a:t>, </a:t>
            </a:r>
            <a:r>
              <a:rPr lang="en-US" sz="1800" dirty="0" err="1" smtClean="0"/>
              <a:t>edad</a:t>
            </a:r>
            <a:r>
              <a:rPr lang="en-US" sz="1800" dirty="0" smtClean="0"/>
              <a:t>, </a:t>
            </a:r>
            <a:r>
              <a:rPr lang="en-US" sz="1800" dirty="0" err="1" smtClean="0"/>
              <a:t>discapacidad</a:t>
            </a:r>
            <a:r>
              <a:rPr lang="en-US" sz="1800" dirty="0" smtClean="0"/>
              <a:t> o </a:t>
            </a:r>
            <a:r>
              <a:rPr lang="en-US" sz="1800" dirty="0" err="1" smtClean="0"/>
              <a:t>cualquier</a:t>
            </a:r>
            <a:r>
              <a:rPr lang="en-US" sz="1800" dirty="0" smtClean="0"/>
              <a:t> </a:t>
            </a:r>
            <a:r>
              <a:rPr lang="en-US" sz="1800" dirty="0" err="1" smtClean="0"/>
              <a:t>otro</a:t>
            </a:r>
            <a:r>
              <a:rPr lang="en-US" sz="1800" dirty="0" smtClean="0"/>
              <a:t> </a:t>
            </a:r>
            <a:r>
              <a:rPr lang="en-US" sz="1800" dirty="0" err="1" smtClean="0"/>
              <a:t>motivo</a:t>
            </a:r>
            <a:r>
              <a:rPr lang="en-US" sz="1800" dirty="0" smtClean="0"/>
              <a:t> </a:t>
            </a:r>
            <a:r>
              <a:rPr lang="en-US" sz="1800" dirty="0" err="1" smtClean="0"/>
              <a:t>que</a:t>
            </a:r>
            <a:r>
              <a:rPr lang="en-US" sz="1800" dirty="0" smtClean="0"/>
              <a:t> </a:t>
            </a:r>
            <a:r>
              <a:rPr lang="en-US" sz="1800" dirty="0" err="1" smtClean="0"/>
              <a:t>pudiera</a:t>
            </a:r>
            <a:r>
              <a:rPr lang="en-US" sz="1800" dirty="0" smtClean="0"/>
              <a:t> </a:t>
            </a:r>
            <a:r>
              <a:rPr lang="en-US" sz="1800" dirty="0" err="1" smtClean="0"/>
              <a:t>suponer</a:t>
            </a:r>
            <a:r>
              <a:rPr lang="en-US" sz="1800" dirty="0" smtClean="0"/>
              <a:t> </a:t>
            </a:r>
            <a:r>
              <a:rPr lang="en-US" sz="1800" dirty="0" err="1" smtClean="0"/>
              <a:t>diferenciación</a:t>
            </a:r>
            <a:r>
              <a:rPr lang="en-US" sz="1800" dirty="0" smtClean="0"/>
              <a:t> en </a:t>
            </a:r>
            <a:r>
              <a:rPr lang="en-US" sz="1800" dirty="0" err="1" smtClean="0"/>
              <a:t>su</a:t>
            </a:r>
            <a:r>
              <a:rPr lang="en-US" sz="1800" dirty="0" smtClean="0"/>
              <a:t> </a:t>
            </a:r>
            <a:r>
              <a:rPr lang="en-US" sz="1800" dirty="0" err="1" smtClean="0"/>
              <a:t>consideración</a:t>
            </a:r>
            <a:r>
              <a:rPr lang="en-US" sz="1800" dirty="0" smtClean="0"/>
              <a:t> </a:t>
            </a:r>
            <a:r>
              <a:rPr lang="en-US" sz="1800" dirty="0" err="1" smtClean="0"/>
              <a:t>por</a:t>
            </a:r>
            <a:r>
              <a:rPr lang="en-US" sz="1800" dirty="0" smtClean="0"/>
              <a:t> los </a:t>
            </a:r>
            <a:r>
              <a:rPr lang="en-US" sz="1800" dirty="0" err="1" smtClean="0"/>
              <a:t>sistemas</a:t>
            </a:r>
            <a:r>
              <a:rPr lang="en-US" sz="1800" dirty="0" smtClean="0"/>
              <a:t> de </a:t>
            </a:r>
            <a:r>
              <a:rPr lang="en-US" sz="1800" dirty="0" err="1" smtClean="0"/>
              <a:t>protección</a:t>
            </a:r>
            <a:r>
              <a:rPr lang="en-US" sz="1800" dirty="0" smtClean="0"/>
              <a:t> y </a:t>
            </a:r>
            <a:r>
              <a:rPr lang="en-US" sz="1800" dirty="0" err="1" smtClean="0"/>
              <a:t>eliminando</a:t>
            </a:r>
            <a:r>
              <a:rPr lang="en-US" sz="1800" dirty="0" smtClean="0"/>
              <a:t> </a:t>
            </a:r>
            <a:r>
              <a:rPr lang="en-US" sz="1800" dirty="0" err="1" smtClean="0"/>
              <a:t>las</a:t>
            </a:r>
            <a:r>
              <a:rPr lang="en-US" sz="1800" dirty="0" smtClean="0"/>
              <a:t> </a:t>
            </a:r>
            <a:r>
              <a:rPr lang="en-US" sz="1800" dirty="0" err="1" smtClean="0"/>
              <a:t>trabas</a:t>
            </a:r>
            <a:r>
              <a:rPr lang="en-US" sz="1800" dirty="0" smtClean="0"/>
              <a:t> </a:t>
            </a:r>
            <a:r>
              <a:rPr lang="en-US" sz="1800" dirty="0" err="1" smtClean="0"/>
              <a:t>que</a:t>
            </a:r>
            <a:r>
              <a:rPr lang="en-US" sz="1800" dirty="0" smtClean="0"/>
              <a:t> </a:t>
            </a:r>
            <a:r>
              <a:rPr lang="en-US" sz="1800" dirty="0" err="1" smtClean="0"/>
              <a:t>pudieran</a:t>
            </a:r>
            <a:r>
              <a:rPr lang="en-US" sz="1800" dirty="0" smtClean="0"/>
              <a:t> </a:t>
            </a:r>
            <a:r>
              <a:rPr lang="en-US" sz="1800" dirty="0" err="1" smtClean="0"/>
              <a:t>existir</a:t>
            </a:r>
            <a:r>
              <a:rPr lang="en-US" sz="1800" dirty="0" smtClean="0"/>
              <a:t> </a:t>
            </a:r>
            <a:r>
              <a:rPr lang="en-US" sz="1800" dirty="0" err="1" smtClean="0"/>
              <a:t>para</a:t>
            </a:r>
            <a:r>
              <a:rPr lang="en-US" sz="1800" dirty="0" smtClean="0"/>
              <a:t> </a:t>
            </a:r>
            <a:r>
              <a:rPr lang="en-US" sz="1800" dirty="0" err="1" smtClean="0"/>
              <a:t>su</a:t>
            </a:r>
            <a:r>
              <a:rPr lang="en-US" sz="1800" dirty="0" smtClean="0"/>
              <a:t> </a:t>
            </a:r>
            <a:r>
              <a:rPr lang="en-US" sz="1800" dirty="0" err="1" smtClean="0"/>
              <a:t>integración</a:t>
            </a:r>
            <a:r>
              <a:rPr lang="en-US" sz="1800" dirty="0" smtClean="0"/>
              <a:t> </a:t>
            </a:r>
            <a:r>
              <a:rPr lang="en-US" sz="1800" dirty="0" err="1" smtClean="0"/>
              <a:t>plena</a:t>
            </a:r>
            <a:r>
              <a:rPr lang="en-US" sz="1800" dirty="0" smtClean="0"/>
              <a:t> en la </a:t>
            </a:r>
            <a:r>
              <a:rPr lang="en-US" sz="1800" dirty="0" err="1" smtClean="0"/>
              <a:t>sociedad</a:t>
            </a:r>
            <a:r>
              <a:rPr lang="en-US" sz="1800" dirty="0" smtClean="0"/>
              <a:t>. 	</a:t>
            </a:r>
          </a:p>
          <a:p>
            <a:pPr>
              <a:lnSpc>
                <a:spcPct val="80000"/>
              </a:lnSpc>
              <a:buFontTx/>
              <a:buNone/>
            </a:pPr>
            <a:r>
              <a:rPr lang="en-US" sz="1800" dirty="0" smtClean="0"/>
              <a:t>	</a:t>
            </a:r>
          </a:p>
          <a:p>
            <a:pPr>
              <a:lnSpc>
                <a:spcPct val="80000"/>
              </a:lnSpc>
            </a:pPr>
            <a:endParaRPr lang="en-US" sz="1800" dirty="0" smtClean="0"/>
          </a:p>
        </p:txBody>
      </p:sp>
      <p:pic>
        <p:nvPicPr>
          <p:cNvPr id="26628" name="Picture 5" descr="arton5828">
            <a:hlinkClick r:id="rId2"/>
          </p:cNvPr>
          <p:cNvPicPr>
            <a:picLocks noChangeAspect="1" noChangeArrowheads="1"/>
          </p:cNvPicPr>
          <p:nvPr/>
        </p:nvPicPr>
        <p:blipFill>
          <a:blip r:embed="rId3" cstate="print"/>
          <a:srcRect/>
          <a:stretch>
            <a:fillRect/>
          </a:stretch>
        </p:blipFill>
        <p:spPr bwMode="auto">
          <a:xfrm>
            <a:off x="0" y="260648"/>
            <a:ext cx="1872331" cy="11684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6370"/>
                                        </p:tgtEl>
                                        <p:attrNameLst>
                                          <p:attrName>style.visibility</p:attrName>
                                        </p:attrNameLst>
                                      </p:cBhvr>
                                      <p:to>
                                        <p:strVal val="visible"/>
                                      </p:to>
                                    </p:set>
                                    <p:anim calcmode="lin" valueType="num">
                                      <p:cBhvr>
                                        <p:cTn id="7" dur="500" fill="hold"/>
                                        <p:tgtEl>
                                          <p:spTgt spid="186370"/>
                                        </p:tgtEl>
                                        <p:attrNameLst>
                                          <p:attrName>ppt_w</p:attrName>
                                        </p:attrNameLst>
                                      </p:cBhvr>
                                      <p:tavLst>
                                        <p:tav tm="0">
                                          <p:val>
                                            <p:fltVal val="0"/>
                                          </p:val>
                                        </p:tav>
                                        <p:tav tm="100000">
                                          <p:val>
                                            <p:strVal val="#ppt_w"/>
                                          </p:val>
                                        </p:tav>
                                      </p:tavLst>
                                    </p:anim>
                                    <p:anim calcmode="lin" valueType="num">
                                      <p:cBhvr>
                                        <p:cTn id="8" dur="500" fill="hold"/>
                                        <p:tgtEl>
                                          <p:spTgt spid="186370"/>
                                        </p:tgtEl>
                                        <p:attrNameLst>
                                          <p:attrName>ppt_h</p:attrName>
                                        </p:attrNameLst>
                                      </p:cBhvr>
                                      <p:tavLst>
                                        <p:tav tm="0">
                                          <p:val>
                                            <p:fltVal val="0"/>
                                          </p:val>
                                        </p:tav>
                                        <p:tav tm="100000">
                                          <p:val>
                                            <p:strVal val="#ppt_h"/>
                                          </p:val>
                                        </p:tav>
                                      </p:tavLst>
                                    </p:anim>
                                    <p:animEffect transition="in" filter="fade">
                                      <p:cBhvr>
                                        <p:cTn id="9" dur="500"/>
                                        <p:tgtEl>
                                          <p:spTgt spid="18637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86371">
                                            <p:txEl>
                                              <p:pRg st="0" end="0"/>
                                            </p:txEl>
                                          </p:spTgt>
                                        </p:tgtEl>
                                        <p:attrNameLst>
                                          <p:attrName>style.visibility</p:attrName>
                                        </p:attrNameLst>
                                      </p:cBhvr>
                                      <p:to>
                                        <p:strVal val="visible"/>
                                      </p:to>
                                    </p:set>
                                    <p:animEffect transition="in" filter="fade">
                                      <p:cBhvr>
                                        <p:cTn id="14" dur="1000">
                                          <p:stCondLst>
                                            <p:cond delay="0"/>
                                          </p:stCondLst>
                                        </p:cTn>
                                        <p:tgtEl>
                                          <p:spTgt spid="18637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86371">
                                            <p:txEl>
                                              <p:pRg st="1" end="1"/>
                                            </p:txEl>
                                          </p:spTgt>
                                        </p:tgtEl>
                                        <p:attrNameLst>
                                          <p:attrName>style.visibility</p:attrName>
                                        </p:attrNameLst>
                                      </p:cBhvr>
                                      <p:to>
                                        <p:strVal val="visible"/>
                                      </p:to>
                                    </p:set>
                                    <p:animEffect transition="in" filter="fade">
                                      <p:cBhvr>
                                        <p:cTn id="19" dur="1000">
                                          <p:stCondLst>
                                            <p:cond delay="0"/>
                                          </p:stCondLst>
                                        </p:cTn>
                                        <p:tgtEl>
                                          <p:spTgt spid="18637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86371">
                                            <p:txEl>
                                              <p:pRg st="2" end="2"/>
                                            </p:txEl>
                                          </p:spTgt>
                                        </p:tgtEl>
                                        <p:attrNameLst>
                                          <p:attrName>style.visibility</p:attrName>
                                        </p:attrNameLst>
                                      </p:cBhvr>
                                      <p:to>
                                        <p:strVal val="visible"/>
                                      </p:to>
                                    </p:set>
                                    <p:animEffect transition="in" filter="fade">
                                      <p:cBhvr>
                                        <p:cTn id="24" dur="1000">
                                          <p:stCondLst>
                                            <p:cond delay="0"/>
                                          </p:stCondLst>
                                        </p:cTn>
                                        <p:tgtEl>
                                          <p:spTgt spid="18637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86371">
                                            <p:txEl>
                                              <p:pRg st="3" end="3"/>
                                            </p:txEl>
                                          </p:spTgt>
                                        </p:tgtEl>
                                        <p:attrNameLst>
                                          <p:attrName>style.visibility</p:attrName>
                                        </p:attrNameLst>
                                      </p:cBhvr>
                                      <p:to>
                                        <p:strVal val="visible"/>
                                      </p:to>
                                    </p:set>
                                    <p:animEffect transition="in" filter="fade">
                                      <p:cBhvr>
                                        <p:cTn id="29" dur="1000">
                                          <p:stCondLst>
                                            <p:cond delay="0"/>
                                          </p:stCondLst>
                                        </p:cTn>
                                        <p:tgtEl>
                                          <p:spTgt spid="1863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p:bldP spid="186371"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988" name="Rectangle 4"/>
          <p:cNvSpPr>
            <a:spLocks noGrp="1" noChangeArrowheads="1"/>
          </p:cNvSpPr>
          <p:nvPr>
            <p:ph type="title" idx="4294967295"/>
          </p:nvPr>
        </p:nvSpPr>
        <p:spPr>
          <a:xfrm>
            <a:off x="1331913" y="188913"/>
            <a:ext cx="7354887" cy="863823"/>
          </a:xfrm>
          <a:noFill/>
        </p:spPr>
        <p:txBody>
          <a:bodyPr/>
          <a:lstStyle/>
          <a:p>
            <a:r>
              <a:rPr lang="es-ES" sz="3600" dirty="0" smtClean="0">
                <a:effectLst/>
              </a:rPr>
              <a:t>Igualdad de Género</a:t>
            </a:r>
            <a:endParaRPr lang="en-US" sz="3600" dirty="0" smtClean="0">
              <a:effectLst/>
            </a:endParaRPr>
          </a:p>
        </p:txBody>
      </p:sp>
      <p:sp>
        <p:nvSpPr>
          <p:cNvPr id="169987" name="Rectangle 3"/>
          <p:cNvSpPr>
            <a:spLocks noGrp="1" noChangeArrowheads="1"/>
          </p:cNvSpPr>
          <p:nvPr>
            <p:ph type="body" idx="4294967295"/>
          </p:nvPr>
        </p:nvSpPr>
        <p:spPr>
          <a:xfrm>
            <a:off x="539552" y="1196753"/>
            <a:ext cx="8147249" cy="4824636"/>
          </a:xfrm>
        </p:spPr>
        <p:txBody>
          <a:bodyPr/>
          <a:lstStyle/>
          <a:p>
            <a:pPr algn="just">
              <a:lnSpc>
                <a:spcPct val="80000"/>
              </a:lnSpc>
            </a:pPr>
            <a:r>
              <a:rPr lang="en-US" sz="1800" b="1" i="1" dirty="0" smtClean="0"/>
              <a:t>“</a:t>
            </a:r>
            <a:r>
              <a:rPr lang="en-US" sz="1800" i="1" dirty="0" smtClean="0"/>
              <a:t>La </a:t>
            </a:r>
            <a:r>
              <a:rPr lang="en-US" sz="1800" i="1" dirty="0" err="1" smtClean="0"/>
              <a:t>Conferencia</a:t>
            </a:r>
            <a:r>
              <a:rPr lang="en-US" sz="1800" i="1" dirty="0" smtClean="0"/>
              <a:t> </a:t>
            </a:r>
            <a:r>
              <a:rPr lang="en-US" sz="1800" i="1" dirty="0" err="1" smtClean="0"/>
              <a:t>Internacional</a:t>
            </a:r>
            <a:r>
              <a:rPr lang="en-US" sz="1800" i="1" dirty="0" smtClean="0"/>
              <a:t> del </a:t>
            </a:r>
            <a:r>
              <a:rPr lang="en-US" sz="1800" i="1" dirty="0" err="1" smtClean="0"/>
              <a:t>Trabajo</a:t>
            </a:r>
            <a:r>
              <a:rPr lang="en-US" sz="1800" i="1" dirty="0" smtClean="0"/>
              <a:t> de 2001 </a:t>
            </a:r>
            <a:r>
              <a:rPr lang="en-US" sz="1800" i="1" dirty="0" err="1" smtClean="0"/>
              <a:t>hizo</a:t>
            </a:r>
            <a:r>
              <a:rPr lang="en-US" sz="1800" i="1" dirty="0" smtClean="0"/>
              <a:t> </a:t>
            </a:r>
            <a:r>
              <a:rPr lang="en-US" sz="1800" i="1" dirty="0" err="1" smtClean="0"/>
              <a:t>hincapié</a:t>
            </a:r>
            <a:r>
              <a:rPr lang="en-US" sz="1800" i="1" dirty="0" smtClean="0"/>
              <a:t> en la </a:t>
            </a:r>
            <a:r>
              <a:rPr lang="en-US" sz="1800" i="1" dirty="0" err="1" smtClean="0"/>
              <a:t>conveniencia</a:t>
            </a:r>
            <a:r>
              <a:rPr lang="en-US" sz="1800" i="1" dirty="0" smtClean="0"/>
              <a:t> de </a:t>
            </a:r>
            <a:r>
              <a:rPr lang="en-US" sz="1800" i="1" dirty="0" err="1" smtClean="0"/>
              <a:t>que</a:t>
            </a:r>
            <a:r>
              <a:rPr lang="en-US" sz="1800" i="1" dirty="0" smtClean="0"/>
              <a:t> la </a:t>
            </a:r>
            <a:r>
              <a:rPr lang="en-US" sz="1800" i="1" dirty="0" err="1" smtClean="0"/>
              <a:t>seguridad</a:t>
            </a:r>
            <a:r>
              <a:rPr lang="en-US" sz="1800" i="1" dirty="0" smtClean="0"/>
              <a:t> social </a:t>
            </a:r>
            <a:r>
              <a:rPr lang="en-US" sz="1800" i="1" dirty="0" err="1" smtClean="0"/>
              <a:t>promueva</a:t>
            </a:r>
            <a:r>
              <a:rPr lang="en-US" sz="1800" i="1" dirty="0" smtClean="0"/>
              <a:t> y </a:t>
            </a:r>
            <a:r>
              <a:rPr lang="en-US" sz="1800" i="1" dirty="0" err="1" smtClean="0"/>
              <a:t>asuma</a:t>
            </a:r>
            <a:r>
              <a:rPr lang="en-US" sz="1800" i="1" dirty="0" smtClean="0"/>
              <a:t> </a:t>
            </a:r>
            <a:r>
              <a:rPr lang="en-US" sz="1800" i="1" dirty="0" err="1" smtClean="0"/>
              <a:t>como</a:t>
            </a:r>
            <a:r>
              <a:rPr lang="en-US" sz="1800" i="1" dirty="0" smtClean="0"/>
              <a:t> </a:t>
            </a:r>
            <a:r>
              <a:rPr lang="en-US" sz="1800" i="1" dirty="0" err="1" smtClean="0"/>
              <a:t>uno</a:t>
            </a:r>
            <a:r>
              <a:rPr lang="en-US" sz="1800" i="1" dirty="0" smtClean="0"/>
              <a:t> de </a:t>
            </a:r>
            <a:r>
              <a:rPr lang="en-US" sz="1800" i="1" dirty="0" err="1" smtClean="0"/>
              <a:t>sus</a:t>
            </a:r>
            <a:r>
              <a:rPr lang="en-US" sz="1800" i="1" dirty="0" smtClean="0"/>
              <a:t> </a:t>
            </a:r>
            <a:r>
              <a:rPr lang="en-US" sz="1800" i="1" dirty="0" err="1" smtClean="0"/>
              <a:t>fundamentos</a:t>
            </a:r>
            <a:r>
              <a:rPr lang="en-US" sz="1800" i="1" dirty="0" smtClean="0"/>
              <a:t> el principio de la </a:t>
            </a:r>
            <a:r>
              <a:rPr lang="en-US" sz="1800" i="1" dirty="0" err="1" smtClean="0"/>
              <a:t>igualdad</a:t>
            </a:r>
            <a:r>
              <a:rPr lang="en-US" sz="1800" i="1" dirty="0" smtClean="0"/>
              <a:t> de </a:t>
            </a:r>
            <a:r>
              <a:rPr lang="en-US" sz="1800" i="1" dirty="0" err="1" smtClean="0"/>
              <a:t>género</a:t>
            </a:r>
            <a:r>
              <a:rPr lang="en-US" sz="1800" i="1" dirty="0" smtClean="0"/>
              <a:t>, no </a:t>
            </a:r>
            <a:r>
              <a:rPr lang="en-US" sz="1800" i="1" dirty="0" err="1" smtClean="0"/>
              <a:t>sólo</a:t>
            </a:r>
            <a:r>
              <a:rPr lang="en-US" sz="1800" i="1" dirty="0" smtClean="0"/>
              <a:t> en lo </a:t>
            </a:r>
            <a:r>
              <a:rPr lang="en-US" sz="1800" i="1" dirty="0" err="1" smtClean="0"/>
              <a:t>que</a:t>
            </a:r>
            <a:r>
              <a:rPr lang="en-US" sz="1800" i="1" dirty="0" smtClean="0"/>
              <a:t> </a:t>
            </a:r>
            <a:r>
              <a:rPr lang="en-US" sz="1800" i="1" dirty="0" err="1" smtClean="0"/>
              <a:t>respecta</a:t>
            </a:r>
            <a:r>
              <a:rPr lang="en-US" sz="1800" i="1" dirty="0" smtClean="0"/>
              <a:t> a la </a:t>
            </a:r>
            <a:r>
              <a:rPr lang="en-US" sz="1800" i="1" dirty="0" err="1" smtClean="0"/>
              <a:t>igualdad</a:t>
            </a:r>
            <a:r>
              <a:rPr lang="en-US" sz="1800" i="1" dirty="0" smtClean="0"/>
              <a:t> de </a:t>
            </a:r>
            <a:r>
              <a:rPr lang="en-US" sz="1800" i="1" dirty="0" err="1" smtClean="0"/>
              <a:t>trato</a:t>
            </a:r>
            <a:r>
              <a:rPr lang="en-US" sz="1800" i="1" dirty="0" smtClean="0"/>
              <a:t> </a:t>
            </a:r>
            <a:r>
              <a:rPr lang="en-US" sz="1800" i="1" dirty="0" err="1" smtClean="0"/>
              <a:t>para</a:t>
            </a:r>
            <a:r>
              <a:rPr lang="en-US" sz="1800" i="1" dirty="0" smtClean="0"/>
              <a:t> hombres y </a:t>
            </a:r>
            <a:r>
              <a:rPr lang="en-US" sz="1800" i="1" dirty="0" err="1" smtClean="0"/>
              <a:t>mujeres</a:t>
            </a:r>
            <a:r>
              <a:rPr lang="en-US" sz="1800" i="1" dirty="0" smtClean="0"/>
              <a:t> en </a:t>
            </a:r>
            <a:r>
              <a:rPr lang="en-US" sz="1800" i="1" dirty="0" err="1" smtClean="0"/>
              <a:t>situaciones</a:t>
            </a:r>
            <a:r>
              <a:rPr lang="en-US" sz="1800" i="1" dirty="0" smtClean="0"/>
              <a:t> </a:t>
            </a:r>
            <a:r>
              <a:rPr lang="en-US" sz="1800" i="1" dirty="0" err="1" smtClean="0"/>
              <a:t>idénticas</a:t>
            </a:r>
            <a:r>
              <a:rPr lang="en-US" sz="1800" i="1" dirty="0" smtClean="0"/>
              <a:t> o </a:t>
            </a:r>
            <a:r>
              <a:rPr lang="en-US" sz="1800" i="1" dirty="0" err="1" smtClean="0"/>
              <a:t>similares</a:t>
            </a:r>
            <a:r>
              <a:rPr lang="en-US" sz="1800" i="1" dirty="0" smtClean="0"/>
              <a:t>, </a:t>
            </a:r>
            <a:r>
              <a:rPr lang="en-US" sz="1800" i="1" dirty="0" err="1" smtClean="0"/>
              <a:t>sino</a:t>
            </a:r>
            <a:r>
              <a:rPr lang="en-US" sz="1800" i="1" dirty="0" smtClean="0"/>
              <a:t> </a:t>
            </a:r>
            <a:r>
              <a:rPr lang="en-US" sz="1800" i="1" dirty="0" err="1" smtClean="0"/>
              <a:t>también</a:t>
            </a:r>
            <a:r>
              <a:rPr lang="en-US" sz="1800" i="1" dirty="0" smtClean="0"/>
              <a:t> en lo </a:t>
            </a:r>
            <a:r>
              <a:rPr lang="en-US" sz="1800" i="1" dirty="0" err="1" smtClean="0"/>
              <a:t>que</a:t>
            </a:r>
            <a:r>
              <a:rPr lang="en-US" sz="1800" i="1" dirty="0" smtClean="0"/>
              <a:t> se </a:t>
            </a:r>
            <a:r>
              <a:rPr lang="en-US" sz="1800" i="1" dirty="0" err="1" smtClean="0"/>
              <a:t>refiere</a:t>
            </a:r>
            <a:r>
              <a:rPr lang="en-US" sz="1800" i="1" dirty="0" smtClean="0"/>
              <a:t> a </a:t>
            </a:r>
            <a:r>
              <a:rPr lang="en-US" sz="1800" i="1" dirty="0" err="1" smtClean="0"/>
              <a:t>las</a:t>
            </a:r>
            <a:r>
              <a:rPr lang="en-US" sz="1800" i="1" dirty="0" smtClean="0"/>
              <a:t> </a:t>
            </a:r>
            <a:r>
              <a:rPr lang="en-US" sz="1800" i="1" dirty="0" err="1" smtClean="0"/>
              <a:t>medidas</a:t>
            </a:r>
            <a:r>
              <a:rPr lang="en-US" sz="1800" i="1" dirty="0" smtClean="0"/>
              <a:t> </a:t>
            </a:r>
            <a:r>
              <a:rPr lang="en-US" sz="1800" i="1" dirty="0" err="1" smtClean="0"/>
              <a:t>encaminadas</a:t>
            </a:r>
            <a:r>
              <a:rPr lang="en-US" sz="1800" i="1" dirty="0" smtClean="0"/>
              <a:t> a </a:t>
            </a:r>
            <a:r>
              <a:rPr lang="en-US" sz="1800" i="1" dirty="0" err="1" smtClean="0"/>
              <a:t>garantizar</a:t>
            </a:r>
            <a:r>
              <a:rPr lang="en-US" sz="1800" i="1" dirty="0" smtClean="0"/>
              <a:t> un </a:t>
            </a:r>
            <a:r>
              <a:rPr lang="en-US" sz="1800" i="1" dirty="0" err="1" smtClean="0"/>
              <a:t>ingreso</a:t>
            </a:r>
            <a:r>
              <a:rPr lang="en-US" sz="1800" i="1" dirty="0" smtClean="0"/>
              <a:t> </a:t>
            </a:r>
            <a:r>
              <a:rPr lang="en-US" sz="1800" i="1" dirty="0" err="1" smtClean="0"/>
              <a:t>equitativo</a:t>
            </a:r>
            <a:r>
              <a:rPr lang="en-US" sz="1800" i="1" dirty="0" smtClean="0"/>
              <a:t> </a:t>
            </a:r>
            <a:r>
              <a:rPr lang="en-US" sz="1800" i="1" dirty="0" err="1" smtClean="0"/>
              <a:t>para</a:t>
            </a:r>
            <a:r>
              <a:rPr lang="en-US" sz="1800" i="1" dirty="0" smtClean="0"/>
              <a:t> </a:t>
            </a:r>
            <a:r>
              <a:rPr lang="en-US" sz="1800" i="1" dirty="0" err="1" smtClean="0"/>
              <a:t>las</a:t>
            </a:r>
            <a:r>
              <a:rPr lang="en-US" sz="1800" i="1" dirty="0" smtClean="0"/>
              <a:t> </a:t>
            </a:r>
            <a:r>
              <a:rPr lang="en-US" sz="1800" i="1" dirty="0" err="1" smtClean="0"/>
              <a:t>mujeres</a:t>
            </a:r>
            <a:r>
              <a:rPr lang="en-US" sz="1800" i="1" dirty="0" smtClean="0"/>
              <a:t>. </a:t>
            </a:r>
            <a:r>
              <a:rPr lang="en-US" sz="1800" i="1" dirty="0" err="1" smtClean="0"/>
              <a:t>Por</a:t>
            </a:r>
            <a:r>
              <a:rPr lang="en-US" sz="1800" i="1" dirty="0" smtClean="0"/>
              <a:t> </a:t>
            </a:r>
            <a:r>
              <a:rPr lang="en-US" sz="1800" i="1" dirty="0" err="1" smtClean="0"/>
              <a:t>ejemplo</a:t>
            </a:r>
            <a:r>
              <a:rPr lang="en-US" sz="1800" i="1" dirty="0" smtClean="0"/>
              <a:t>, </a:t>
            </a:r>
            <a:r>
              <a:rPr lang="en-US" sz="1800" i="1" dirty="0" err="1" smtClean="0"/>
              <a:t>muchas</a:t>
            </a:r>
            <a:r>
              <a:rPr lang="en-US" sz="1800" i="1" dirty="0" smtClean="0"/>
              <a:t> </a:t>
            </a:r>
            <a:r>
              <a:rPr lang="en-US" sz="1800" i="1" dirty="0" err="1" smtClean="0"/>
              <a:t>sociedades</a:t>
            </a:r>
            <a:r>
              <a:rPr lang="en-US" sz="1800" i="1" dirty="0" smtClean="0"/>
              <a:t> se </a:t>
            </a:r>
            <a:r>
              <a:rPr lang="en-US" sz="1800" i="1" dirty="0" err="1" smtClean="0"/>
              <a:t>benefician</a:t>
            </a:r>
            <a:r>
              <a:rPr lang="en-US" sz="1800" i="1" dirty="0" smtClean="0"/>
              <a:t> en </a:t>
            </a:r>
            <a:r>
              <a:rPr lang="en-US" sz="1800" i="1" dirty="0" err="1" smtClean="0"/>
              <a:t>gran</a:t>
            </a:r>
            <a:r>
              <a:rPr lang="en-US" sz="1800" i="1" dirty="0" smtClean="0"/>
              <a:t> </a:t>
            </a:r>
            <a:r>
              <a:rPr lang="en-US" sz="1800" i="1" dirty="0" err="1" smtClean="0"/>
              <a:t>medida</a:t>
            </a:r>
            <a:r>
              <a:rPr lang="en-US" sz="1800" i="1" dirty="0" smtClean="0"/>
              <a:t> de la labor de </a:t>
            </a:r>
            <a:r>
              <a:rPr lang="en-US" sz="1800" i="1" dirty="0" err="1" smtClean="0"/>
              <a:t>asistencia</a:t>
            </a:r>
            <a:r>
              <a:rPr lang="en-US" sz="1800" i="1" dirty="0" smtClean="0"/>
              <a:t> no </a:t>
            </a:r>
            <a:r>
              <a:rPr lang="en-US" sz="1800" i="1" dirty="0" err="1" smtClean="0"/>
              <a:t>remunerada</a:t>
            </a:r>
            <a:r>
              <a:rPr lang="en-US" sz="1800" i="1" dirty="0" smtClean="0"/>
              <a:t>, en particular de la </a:t>
            </a:r>
            <a:r>
              <a:rPr lang="en-US" sz="1800" i="1" dirty="0" err="1" smtClean="0"/>
              <a:t>que</a:t>
            </a:r>
            <a:r>
              <a:rPr lang="en-US" sz="1800" i="1" dirty="0" smtClean="0"/>
              <a:t> se </a:t>
            </a:r>
            <a:r>
              <a:rPr lang="en-US" sz="1800" i="1" dirty="0" err="1" smtClean="0"/>
              <a:t>presta</a:t>
            </a:r>
            <a:r>
              <a:rPr lang="en-US" sz="1800" i="1" dirty="0" smtClean="0"/>
              <a:t> a </a:t>
            </a:r>
            <a:r>
              <a:rPr lang="en-US" sz="1800" i="1" dirty="0" err="1" smtClean="0"/>
              <a:t>niños</a:t>
            </a:r>
            <a:r>
              <a:rPr lang="en-US" sz="1800" i="1" dirty="0" smtClean="0"/>
              <a:t>, padres de </a:t>
            </a:r>
            <a:r>
              <a:rPr lang="en-US" sz="1800" i="1" dirty="0" err="1" smtClean="0"/>
              <a:t>edad</a:t>
            </a:r>
            <a:r>
              <a:rPr lang="en-US" sz="1800" i="1" dirty="0" smtClean="0"/>
              <a:t> </a:t>
            </a:r>
            <a:r>
              <a:rPr lang="en-US" sz="1800" i="1" dirty="0" err="1" smtClean="0"/>
              <a:t>avanzada</a:t>
            </a:r>
            <a:r>
              <a:rPr lang="en-US" sz="1800" i="1" dirty="0" smtClean="0"/>
              <a:t> y </a:t>
            </a:r>
            <a:r>
              <a:rPr lang="en-US" sz="1800" i="1" dirty="0" err="1" smtClean="0"/>
              <a:t>parientes</a:t>
            </a:r>
            <a:r>
              <a:rPr lang="en-US" sz="1800" i="1" dirty="0" smtClean="0"/>
              <a:t> </a:t>
            </a:r>
            <a:r>
              <a:rPr lang="en-US" sz="1800" i="1" dirty="0" err="1" smtClean="0"/>
              <a:t>enfermos</a:t>
            </a:r>
            <a:r>
              <a:rPr lang="en-US" sz="1800" i="1" dirty="0" smtClean="0"/>
              <a:t>. Sin embargo, en lo </a:t>
            </a:r>
            <a:r>
              <a:rPr lang="en-US" sz="1800" i="1" dirty="0" err="1" smtClean="0"/>
              <a:t>que</a:t>
            </a:r>
            <a:r>
              <a:rPr lang="en-US" sz="1800" i="1" dirty="0" smtClean="0"/>
              <a:t> </a:t>
            </a:r>
            <a:r>
              <a:rPr lang="en-US" sz="1800" i="1" dirty="0" err="1" smtClean="0"/>
              <a:t>atañe</a:t>
            </a:r>
            <a:r>
              <a:rPr lang="en-US" sz="1800" i="1" dirty="0" smtClean="0"/>
              <a:t> a la </a:t>
            </a:r>
            <a:r>
              <a:rPr lang="en-US" sz="1800" i="1" dirty="0" err="1" smtClean="0"/>
              <a:t>seguridad</a:t>
            </a:r>
            <a:r>
              <a:rPr lang="en-US" sz="1800" i="1" dirty="0" smtClean="0"/>
              <a:t> social, </a:t>
            </a:r>
            <a:r>
              <a:rPr lang="en-US" sz="1800" i="1" dirty="0" err="1" smtClean="0"/>
              <a:t>estos</a:t>
            </a:r>
            <a:r>
              <a:rPr lang="en-US" sz="1800" i="1" dirty="0" smtClean="0"/>
              <a:t> </a:t>
            </a:r>
            <a:r>
              <a:rPr lang="en-US" sz="1800" i="1" dirty="0" err="1" smtClean="0"/>
              <a:t>cuidadores</a:t>
            </a:r>
            <a:r>
              <a:rPr lang="en-US" sz="1800" i="1" dirty="0" smtClean="0"/>
              <a:t> </a:t>
            </a:r>
            <a:r>
              <a:rPr lang="en-US" sz="1800" i="1" dirty="0" err="1" smtClean="0"/>
              <a:t>familiares</a:t>
            </a:r>
            <a:r>
              <a:rPr lang="en-US" sz="1800" i="1" dirty="0" smtClean="0"/>
              <a:t> </a:t>
            </a:r>
            <a:r>
              <a:rPr lang="en-US" sz="1800" i="1" dirty="0" err="1" smtClean="0"/>
              <a:t>suelen</a:t>
            </a:r>
            <a:r>
              <a:rPr lang="en-US" sz="1800" i="1" dirty="0" smtClean="0"/>
              <a:t> verse </a:t>
            </a:r>
            <a:r>
              <a:rPr lang="en-US" sz="1800" i="1" dirty="0" err="1" smtClean="0"/>
              <a:t>desfavorecidos</a:t>
            </a:r>
            <a:r>
              <a:rPr lang="en-US" sz="1800" i="1" dirty="0" smtClean="0"/>
              <a:t> en </a:t>
            </a:r>
            <a:r>
              <a:rPr lang="en-US" sz="1800" i="1" dirty="0" err="1" smtClean="0"/>
              <a:t>fases</a:t>
            </a:r>
            <a:r>
              <a:rPr lang="en-US" sz="1800" i="1" dirty="0" smtClean="0"/>
              <a:t> </a:t>
            </a:r>
            <a:r>
              <a:rPr lang="en-US" sz="1800" i="1" dirty="0" err="1" smtClean="0"/>
              <a:t>posteriores</a:t>
            </a:r>
            <a:r>
              <a:rPr lang="en-US" sz="1800" i="1" dirty="0" smtClean="0"/>
              <a:t> de </a:t>
            </a:r>
            <a:r>
              <a:rPr lang="en-US" sz="1800" i="1" dirty="0" err="1" smtClean="0"/>
              <a:t>su</a:t>
            </a:r>
            <a:r>
              <a:rPr lang="en-US" sz="1800" i="1" dirty="0" smtClean="0"/>
              <a:t> </a:t>
            </a:r>
            <a:r>
              <a:rPr lang="en-US" sz="1800" i="1" dirty="0" err="1" smtClean="0"/>
              <a:t>vida</a:t>
            </a:r>
            <a:r>
              <a:rPr lang="en-US" sz="1800" i="1" dirty="0" smtClean="0"/>
              <a:t>, </a:t>
            </a:r>
            <a:r>
              <a:rPr lang="en-US" sz="1800" i="1" dirty="0" err="1" smtClean="0"/>
              <a:t>sencillamente</a:t>
            </a:r>
            <a:r>
              <a:rPr lang="en-US" sz="1800" i="1" dirty="0" smtClean="0"/>
              <a:t> </a:t>
            </a:r>
            <a:r>
              <a:rPr lang="en-US" sz="1800" i="1" dirty="0" err="1" smtClean="0"/>
              <a:t>porque</a:t>
            </a:r>
            <a:r>
              <a:rPr lang="en-US" sz="1800" i="1" dirty="0" smtClean="0"/>
              <a:t> </a:t>
            </a:r>
            <a:r>
              <a:rPr lang="en-US" sz="1800" i="1" dirty="0" err="1" smtClean="0"/>
              <a:t>su</a:t>
            </a:r>
            <a:r>
              <a:rPr lang="en-US" sz="1800" i="1" dirty="0" smtClean="0"/>
              <a:t> </a:t>
            </a:r>
            <a:r>
              <a:rPr lang="en-US" sz="1800" i="1" dirty="0" err="1" smtClean="0"/>
              <a:t>trabajo</a:t>
            </a:r>
            <a:r>
              <a:rPr lang="en-US" sz="1800" i="1" dirty="0" smtClean="0"/>
              <a:t> se </a:t>
            </a:r>
            <a:r>
              <a:rPr lang="en-US" sz="1800" i="1" dirty="0" err="1" smtClean="0"/>
              <a:t>desarrolló</a:t>
            </a:r>
            <a:r>
              <a:rPr lang="en-US" sz="1800" i="1" dirty="0" smtClean="0"/>
              <a:t> en </a:t>
            </a:r>
            <a:r>
              <a:rPr lang="en-US" sz="1800" i="1" dirty="0" err="1" smtClean="0"/>
              <a:t>su</a:t>
            </a:r>
            <a:r>
              <a:rPr lang="en-US" sz="1800" i="1" dirty="0" smtClean="0"/>
              <a:t> </a:t>
            </a:r>
            <a:r>
              <a:rPr lang="en-US" sz="1800" i="1" dirty="0" err="1" smtClean="0"/>
              <a:t>hogar</a:t>
            </a:r>
            <a:r>
              <a:rPr lang="en-US" sz="1800" i="1" dirty="0" smtClean="0"/>
              <a:t> y no </a:t>
            </a:r>
            <a:r>
              <a:rPr lang="en-US" sz="1800" i="1" dirty="0" err="1" smtClean="0"/>
              <a:t>tuvo</a:t>
            </a:r>
            <a:r>
              <a:rPr lang="en-US" sz="1800" i="1" dirty="0" smtClean="0"/>
              <a:t> la </a:t>
            </a:r>
            <a:r>
              <a:rPr lang="en-US" sz="1800" i="1" dirty="0" err="1" smtClean="0"/>
              <a:t>consideración</a:t>
            </a:r>
            <a:r>
              <a:rPr lang="en-US" sz="1800" i="1" dirty="0" smtClean="0"/>
              <a:t> de </a:t>
            </a:r>
            <a:r>
              <a:rPr lang="en-US" sz="1800" i="1" dirty="0" err="1" smtClean="0"/>
              <a:t>empleo</a:t>
            </a:r>
            <a:r>
              <a:rPr lang="en-US" sz="1800" i="1" dirty="0" smtClean="0"/>
              <a:t> </a:t>
            </a:r>
            <a:r>
              <a:rPr lang="en-US" sz="1800" i="1" dirty="0" err="1" smtClean="0"/>
              <a:t>remunerado</a:t>
            </a:r>
            <a:r>
              <a:rPr lang="en-US" sz="1800" i="1" dirty="0" smtClean="0"/>
              <a:t>. La CIT </a:t>
            </a:r>
            <a:r>
              <a:rPr lang="en-US" sz="1800" i="1" dirty="0" err="1" smtClean="0"/>
              <a:t>destacó</a:t>
            </a:r>
            <a:r>
              <a:rPr lang="en-US" sz="1800" i="1" dirty="0" smtClean="0"/>
              <a:t> </a:t>
            </a:r>
            <a:r>
              <a:rPr lang="en-US" sz="1800" i="1" dirty="0" err="1" smtClean="0"/>
              <a:t>asimismo</a:t>
            </a:r>
            <a:r>
              <a:rPr lang="en-US" sz="1800" i="1" dirty="0" smtClean="0"/>
              <a:t> </a:t>
            </a:r>
            <a:r>
              <a:rPr lang="en-US" sz="1800" i="1" dirty="0" err="1" smtClean="0"/>
              <a:t>que</a:t>
            </a:r>
            <a:r>
              <a:rPr lang="en-US" sz="1800" i="1" dirty="0" smtClean="0"/>
              <a:t> </a:t>
            </a:r>
            <a:r>
              <a:rPr lang="en-US" sz="1800" i="1" dirty="0" err="1" smtClean="0"/>
              <a:t>las</a:t>
            </a:r>
            <a:r>
              <a:rPr lang="en-US" sz="1800" i="1" dirty="0" smtClean="0"/>
              <a:t> medias de </a:t>
            </a:r>
            <a:r>
              <a:rPr lang="en-US" sz="1800" i="1" dirty="0" err="1" smtClean="0"/>
              <a:t>mejora</a:t>
            </a:r>
            <a:r>
              <a:rPr lang="en-US" sz="1800" i="1" dirty="0" smtClean="0"/>
              <a:t> del </a:t>
            </a:r>
            <a:r>
              <a:rPr lang="en-US" sz="1800" i="1" dirty="0" err="1" smtClean="0"/>
              <a:t>acceso</a:t>
            </a:r>
            <a:r>
              <a:rPr lang="en-US" sz="1800" i="1" dirty="0" smtClean="0"/>
              <a:t> al </a:t>
            </a:r>
            <a:r>
              <a:rPr lang="en-US" sz="1800" i="1" dirty="0" err="1" smtClean="0"/>
              <a:t>empleo</a:t>
            </a:r>
            <a:r>
              <a:rPr lang="en-US" sz="1800" i="1" dirty="0" smtClean="0"/>
              <a:t> </a:t>
            </a:r>
            <a:r>
              <a:rPr lang="en-US" sz="1800" i="1" dirty="0" err="1" smtClean="0"/>
              <a:t>ayudarán</a:t>
            </a:r>
            <a:r>
              <a:rPr lang="en-US" sz="1800" i="1" dirty="0" smtClean="0"/>
              <a:t> a </a:t>
            </a:r>
            <a:r>
              <a:rPr lang="en-US" sz="1800" i="1" dirty="0" err="1" smtClean="0"/>
              <a:t>las</a:t>
            </a:r>
            <a:r>
              <a:rPr lang="en-US" sz="1800" i="1" dirty="0" smtClean="0"/>
              <a:t> </a:t>
            </a:r>
            <a:r>
              <a:rPr lang="en-US" sz="1800" i="1" dirty="0" err="1" smtClean="0"/>
              <a:t>mujeres</a:t>
            </a:r>
            <a:r>
              <a:rPr lang="en-US" sz="1800" i="1" dirty="0" smtClean="0"/>
              <a:t> a </a:t>
            </a:r>
            <a:r>
              <a:rPr lang="en-US" sz="1800" i="1" dirty="0" err="1" smtClean="0"/>
              <a:t>obtener</a:t>
            </a:r>
            <a:r>
              <a:rPr lang="en-US" sz="1800" i="1" dirty="0" smtClean="0"/>
              <a:t> </a:t>
            </a:r>
            <a:r>
              <a:rPr lang="en-US" sz="1800" i="1" dirty="0" err="1" smtClean="0"/>
              <a:t>prestaciones</a:t>
            </a:r>
            <a:r>
              <a:rPr lang="en-US" sz="1800" i="1" dirty="0" smtClean="0"/>
              <a:t> de </a:t>
            </a:r>
            <a:r>
              <a:rPr lang="en-US" sz="1800" i="1" dirty="0" err="1" smtClean="0"/>
              <a:t>seguridad</a:t>
            </a:r>
            <a:r>
              <a:rPr lang="en-US" sz="1800" i="1" dirty="0" smtClean="0"/>
              <a:t> social </a:t>
            </a:r>
            <a:r>
              <a:rPr lang="en-US" sz="1800" i="1" dirty="0" err="1" smtClean="0"/>
              <a:t>por</a:t>
            </a:r>
            <a:r>
              <a:rPr lang="en-US" sz="1800" i="1" dirty="0" smtClean="0"/>
              <a:t> </a:t>
            </a:r>
            <a:r>
              <a:rPr lang="en-US" sz="1800" i="1" dirty="0" err="1" smtClean="0"/>
              <a:t>derecho</a:t>
            </a:r>
            <a:r>
              <a:rPr lang="en-US" sz="1800" i="1" dirty="0" smtClean="0"/>
              <a:t> </a:t>
            </a:r>
            <a:r>
              <a:rPr lang="en-US" sz="1800" i="1" dirty="0" err="1" smtClean="0"/>
              <a:t>propio</a:t>
            </a:r>
            <a:r>
              <a:rPr lang="en-US" sz="1800" i="1" dirty="0" smtClean="0"/>
              <a:t>, y no </a:t>
            </a:r>
            <a:r>
              <a:rPr lang="en-US" sz="1800" i="1" dirty="0" err="1" smtClean="0"/>
              <a:t>como</a:t>
            </a:r>
            <a:r>
              <a:rPr lang="en-US" sz="1800" i="1" dirty="0" smtClean="0"/>
              <a:t> personas </a:t>
            </a:r>
            <a:r>
              <a:rPr lang="en-US" sz="1800" i="1" dirty="0" err="1" smtClean="0"/>
              <a:t>dependientes</a:t>
            </a:r>
            <a:r>
              <a:rPr lang="en-US" sz="1800" b="1" i="1" dirty="0" smtClean="0"/>
              <a:t>.” </a:t>
            </a:r>
            <a:r>
              <a:rPr lang="en-US" sz="1800" dirty="0" err="1" smtClean="0"/>
              <a:t>Conferencia</a:t>
            </a:r>
            <a:r>
              <a:rPr lang="en-US" sz="1800" dirty="0" smtClean="0"/>
              <a:t> </a:t>
            </a:r>
            <a:r>
              <a:rPr lang="en-US" sz="1800" dirty="0" err="1" smtClean="0"/>
              <a:t>Internacional</a:t>
            </a:r>
            <a:r>
              <a:rPr lang="en-US" sz="1800" dirty="0" smtClean="0"/>
              <a:t> del </a:t>
            </a:r>
            <a:r>
              <a:rPr lang="en-US" sz="1800" dirty="0" err="1" smtClean="0"/>
              <a:t>Trabajo</a:t>
            </a:r>
            <a:r>
              <a:rPr lang="en-US" sz="1800" dirty="0" smtClean="0"/>
              <a:t>, </a:t>
            </a:r>
            <a:r>
              <a:rPr lang="en-US" sz="1800" dirty="0" err="1" smtClean="0"/>
              <a:t>año</a:t>
            </a:r>
            <a:r>
              <a:rPr lang="en-US" sz="1800" dirty="0" smtClean="0"/>
              <a:t> 2001.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69988"/>
                                        </p:tgtEl>
                                        <p:attrNameLst>
                                          <p:attrName>style.visibility</p:attrName>
                                        </p:attrNameLst>
                                      </p:cBhvr>
                                      <p:to>
                                        <p:strVal val="visible"/>
                                      </p:to>
                                    </p:set>
                                    <p:anim calcmode="lin" valueType="num">
                                      <p:cBhvr>
                                        <p:cTn id="7" dur="500" fill="hold"/>
                                        <p:tgtEl>
                                          <p:spTgt spid="169988"/>
                                        </p:tgtEl>
                                        <p:attrNameLst>
                                          <p:attrName>ppt_w</p:attrName>
                                        </p:attrNameLst>
                                      </p:cBhvr>
                                      <p:tavLst>
                                        <p:tav tm="0">
                                          <p:val>
                                            <p:fltVal val="0"/>
                                          </p:val>
                                        </p:tav>
                                        <p:tav tm="100000">
                                          <p:val>
                                            <p:strVal val="#ppt_w"/>
                                          </p:val>
                                        </p:tav>
                                      </p:tavLst>
                                    </p:anim>
                                    <p:anim calcmode="lin" valueType="num">
                                      <p:cBhvr>
                                        <p:cTn id="8" dur="500" fill="hold"/>
                                        <p:tgtEl>
                                          <p:spTgt spid="169988"/>
                                        </p:tgtEl>
                                        <p:attrNameLst>
                                          <p:attrName>ppt_h</p:attrName>
                                        </p:attrNameLst>
                                      </p:cBhvr>
                                      <p:tavLst>
                                        <p:tav tm="0">
                                          <p:val>
                                            <p:fltVal val="0"/>
                                          </p:val>
                                        </p:tav>
                                        <p:tav tm="100000">
                                          <p:val>
                                            <p:strVal val="#ppt_h"/>
                                          </p:val>
                                        </p:tav>
                                      </p:tavLst>
                                    </p:anim>
                                    <p:animEffect transition="in" filter="fade">
                                      <p:cBhvr>
                                        <p:cTn id="9" dur="500"/>
                                        <p:tgtEl>
                                          <p:spTgt spid="16998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69987">
                                            <p:txEl>
                                              <p:pRg st="0" end="0"/>
                                            </p:txEl>
                                          </p:spTgt>
                                        </p:tgtEl>
                                        <p:attrNameLst>
                                          <p:attrName>style.visibility</p:attrName>
                                        </p:attrNameLst>
                                      </p:cBhvr>
                                      <p:to>
                                        <p:strVal val="visible"/>
                                      </p:to>
                                    </p:set>
                                    <p:animEffect transition="in" filter="fade">
                                      <p:cBhvr>
                                        <p:cTn id="14" dur="1000">
                                          <p:stCondLst>
                                            <p:cond delay="0"/>
                                          </p:stCondLst>
                                        </p:cTn>
                                        <p:tgtEl>
                                          <p:spTgt spid="16998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8" grpId="0"/>
      <p:bldP spid="169987" grpId="0" build="p"/>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02" name="Rectangle 2"/>
          <p:cNvSpPr>
            <a:spLocks noGrp="1" noChangeArrowheads="1"/>
          </p:cNvSpPr>
          <p:nvPr>
            <p:ph type="title" idx="4294967295"/>
          </p:nvPr>
        </p:nvSpPr>
        <p:spPr>
          <a:noFill/>
        </p:spPr>
        <p:txBody>
          <a:bodyPr/>
          <a:lstStyle/>
          <a:p>
            <a:r>
              <a:rPr lang="es-ES" b="1" smtClean="0">
                <a:effectLst/>
              </a:rPr>
              <a:t>LA GESTION</a:t>
            </a:r>
            <a:r>
              <a:rPr lang="es-ES" smtClean="0">
                <a:effectLst/>
              </a:rPr>
              <a:t>	</a:t>
            </a:r>
          </a:p>
        </p:txBody>
      </p:sp>
      <p:sp>
        <p:nvSpPr>
          <p:cNvPr id="153603" name="Rectangle 3"/>
          <p:cNvSpPr>
            <a:spLocks noGrp="1" noChangeArrowheads="1"/>
          </p:cNvSpPr>
          <p:nvPr>
            <p:ph type="body" idx="4294967295"/>
          </p:nvPr>
        </p:nvSpPr>
        <p:spPr>
          <a:xfrm>
            <a:off x="1475656" y="1412776"/>
            <a:ext cx="7210425" cy="4248497"/>
          </a:xfrm>
        </p:spPr>
        <p:txBody>
          <a:bodyPr/>
          <a:lstStyle/>
          <a:p>
            <a:pPr algn="just">
              <a:defRPr/>
            </a:pPr>
            <a:r>
              <a:rPr lang="es-ES" sz="2800" dirty="0" smtClean="0"/>
              <a:t>La gestión de los sistemas de previsión social deben caracterizarse </a:t>
            </a:r>
            <a:r>
              <a:rPr lang="es-ES" sz="2800" i="1" dirty="0" smtClean="0">
                <a:effectLst>
                  <a:outerShdw blurRad="38100" dist="38100" dir="2700000" algn="tl">
                    <a:srgbClr val="C0C0C0"/>
                  </a:outerShdw>
                </a:effectLst>
              </a:rPr>
              <a:t>por su autonomía política, su racionalidad administrativa y un estricto rigor técnico actuarial y financiero</a:t>
            </a:r>
            <a:endParaRPr lang="es-ES" sz="2800" dirty="0" smtClean="0"/>
          </a:p>
          <a:p>
            <a:pPr>
              <a:defRPr/>
            </a:pPr>
            <a:r>
              <a:rPr lang="es-ES" sz="2800" dirty="0" smtClean="0"/>
              <a:t>El control de riesgos</a:t>
            </a:r>
          </a:p>
          <a:p>
            <a:pPr>
              <a:defRPr/>
            </a:pPr>
            <a:r>
              <a:rPr lang="es-ES" sz="2800" dirty="0" smtClean="0"/>
              <a:t>La igualdad como principio rector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53602"/>
                                        </p:tgtEl>
                                        <p:attrNameLst>
                                          <p:attrName>style.visibility</p:attrName>
                                        </p:attrNameLst>
                                      </p:cBhvr>
                                      <p:to>
                                        <p:strVal val="visible"/>
                                      </p:to>
                                    </p:set>
                                    <p:anim calcmode="lin" valueType="num">
                                      <p:cBhvr>
                                        <p:cTn id="7" dur="500" fill="hold"/>
                                        <p:tgtEl>
                                          <p:spTgt spid="153602"/>
                                        </p:tgtEl>
                                        <p:attrNameLst>
                                          <p:attrName>ppt_w</p:attrName>
                                        </p:attrNameLst>
                                      </p:cBhvr>
                                      <p:tavLst>
                                        <p:tav tm="0">
                                          <p:val>
                                            <p:fltVal val="0"/>
                                          </p:val>
                                        </p:tav>
                                        <p:tav tm="100000">
                                          <p:val>
                                            <p:strVal val="#ppt_w"/>
                                          </p:val>
                                        </p:tav>
                                      </p:tavLst>
                                    </p:anim>
                                    <p:anim calcmode="lin" valueType="num">
                                      <p:cBhvr>
                                        <p:cTn id="8" dur="500" fill="hold"/>
                                        <p:tgtEl>
                                          <p:spTgt spid="153602"/>
                                        </p:tgtEl>
                                        <p:attrNameLst>
                                          <p:attrName>ppt_h</p:attrName>
                                        </p:attrNameLst>
                                      </p:cBhvr>
                                      <p:tavLst>
                                        <p:tav tm="0">
                                          <p:val>
                                            <p:fltVal val="0"/>
                                          </p:val>
                                        </p:tav>
                                        <p:tav tm="100000">
                                          <p:val>
                                            <p:strVal val="#ppt_h"/>
                                          </p:val>
                                        </p:tav>
                                      </p:tavLst>
                                    </p:anim>
                                    <p:animEffect transition="in" filter="fade">
                                      <p:cBhvr>
                                        <p:cTn id="9" dur="500"/>
                                        <p:tgtEl>
                                          <p:spTgt spid="15360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53603">
                                            <p:txEl>
                                              <p:pRg st="0" end="0"/>
                                            </p:txEl>
                                          </p:spTgt>
                                        </p:tgtEl>
                                        <p:attrNameLst>
                                          <p:attrName>style.visibility</p:attrName>
                                        </p:attrNameLst>
                                      </p:cBhvr>
                                      <p:to>
                                        <p:strVal val="visible"/>
                                      </p:to>
                                    </p:set>
                                    <p:animEffect transition="in" filter="fade">
                                      <p:cBhvr>
                                        <p:cTn id="14" dur="1000">
                                          <p:stCondLst>
                                            <p:cond delay="0"/>
                                          </p:stCondLst>
                                        </p:cTn>
                                        <p:tgtEl>
                                          <p:spTgt spid="15360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53603">
                                            <p:txEl>
                                              <p:pRg st="1" end="1"/>
                                            </p:txEl>
                                          </p:spTgt>
                                        </p:tgtEl>
                                        <p:attrNameLst>
                                          <p:attrName>style.visibility</p:attrName>
                                        </p:attrNameLst>
                                      </p:cBhvr>
                                      <p:to>
                                        <p:strVal val="visible"/>
                                      </p:to>
                                    </p:set>
                                    <p:animEffect transition="in" filter="fade">
                                      <p:cBhvr>
                                        <p:cTn id="19" dur="1000">
                                          <p:stCondLst>
                                            <p:cond delay="0"/>
                                          </p:stCondLst>
                                        </p:cTn>
                                        <p:tgtEl>
                                          <p:spTgt spid="15360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3603">
                                            <p:txEl>
                                              <p:pRg st="2" end="2"/>
                                            </p:txEl>
                                          </p:spTgt>
                                        </p:tgtEl>
                                        <p:attrNameLst>
                                          <p:attrName>style.visibility</p:attrName>
                                        </p:attrNameLst>
                                      </p:cBhvr>
                                      <p:to>
                                        <p:strVal val="visible"/>
                                      </p:to>
                                    </p:set>
                                    <p:animEffect transition="in" filter="fade">
                                      <p:cBhvr>
                                        <p:cTn id="24" dur="1000">
                                          <p:stCondLst>
                                            <p:cond delay="0"/>
                                          </p:stCondLst>
                                        </p:cTn>
                                        <p:tgtEl>
                                          <p:spTgt spid="1536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2" grpId="0"/>
      <p:bldP spid="153603"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674" name="Rectangle 2"/>
          <p:cNvSpPr>
            <a:spLocks noGrp="1" noChangeArrowheads="1"/>
          </p:cNvSpPr>
          <p:nvPr>
            <p:ph type="title" idx="4294967295"/>
          </p:nvPr>
        </p:nvSpPr>
        <p:spPr>
          <a:noFill/>
        </p:spPr>
        <p:txBody>
          <a:bodyPr/>
          <a:lstStyle/>
          <a:p>
            <a:pPr algn="ctr"/>
            <a:r>
              <a:rPr lang="es-ES" sz="2400" b="1" smtClean="0">
                <a:effectLst/>
              </a:rPr>
              <a:t>LA TRANSICION DEMOGRAFICA Y SUS PROBLEMAS RESULTANTES</a:t>
            </a:r>
          </a:p>
        </p:txBody>
      </p:sp>
      <p:sp>
        <p:nvSpPr>
          <p:cNvPr id="156675" name="Rectangle 3"/>
          <p:cNvSpPr>
            <a:spLocks noGrp="1" noChangeArrowheads="1"/>
          </p:cNvSpPr>
          <p:nvPr>
            <p:ph type="body" idx="4294967295"/>
          </p:nvPr>
        </p:nvSpPr>
        <p:spPr>
          <a:xfrm>
            <a:off x="1476375" y="1628775"/>
            <a:ext cx="7210425" cy="4565650"/>
          </a:xfrm>
        </p:spPr>
        <p:txBody>
          <a:bodyPr/>
          <a:lstStyle/>
          <a:p>
            <a:r>
              <a:rPr lang="es-ES" smtClean="0"/>
              <a:t>Políticas de Concientización</a:t>
            </a:r>
          </a:p>
          <a:p>
            <a:r>
              <a:rPr lang="es-ES" smtClean="0"/>
              <a:t>La situación de ciertos colectivos</a:t>
            </a:r>
          </a:p>
          <a:p>
            <a:r>
              <a:rPr lang="es-ES" smtClean="0"/>
              <a:t>El tratamiento del Adulto Mayor </a:t>
            </a:r>
          </a:p>
          <a:p>
            <a:r>
              <a:rPr lang="es-ES" smtClean="0"/>
              <a:t>La influencia de la transición demográfica en los sistemas de pensiones y de salud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56674"/>
                                        </p:tgtEl>
                                        <p:attrNameLst>
                                          <p:attrName>style.visibility</p:attrName>
                                        </p:attrNameLst>
                                      </p:cBhvr>
                                      <p:to>
                                        <p:strVal val="visible"/>
                                      </p:to>
                                    </p:set>
                                    <p:anim calcmode="lin" valueType="num">
                                      <p:cBhvr>
                                        <p:cTn id="7" dur="500" fill="hold"/>
                                        <p:tgtEl>
                                          <p:spTgt spid="156674"/>
                                        </p:tgtEl>
                                        <p:attrNameLst>
                                          <p:attrName>ppt_w</p:attrName>
                                        </p:attrNameLst>
                                      </p:cBhvr>
                                      <p:tavLst>
                                        <p:tav tm="0">
                                          <p:val>
                                            <p:fltVal val="0"/>
                                          </p:val>
                                        </p:tav>
                                        <p:tav tm="100000">
                                          <p:val>
                                            <p:strVal val="#ppt_w"/>
                                          </p:val>
                                        </p:tav>
                                      </p:tavLst>
                                    </p:anim>
                                    <p:anim calcmode="lin" valueType="num">
                                      <p:cBhvr>
                                        <p:cTn id="8" dur="500" fill="hold"/>
                                        <p:tgtEl>
                                          <p:spTgt spid="156674"/>
                                        </p:tgtEl>
                                        <p:attrNameLst>
                                          <p:attrName>ppt_h</p:attrName>
                                        </p:attrNameLst>
                                      </p:cBhvr>
                                      <p:tavLst>
                                        <p:tav tm="0">
                                          <p:val>
                                            <p:fltVal val="0"/>
                                          </p:val>
                                        </p:tav>
                                        <p:tav tm="100000">
                                          <p:val>
                                            <p:strVal val="#ppt_h"/>
                                          </p:val>
                                        </p:tav>
                                      </p:tavLst>
                                    </p:anim>
                                    <p:animEffect transition="in" filter="fade">
                                      <p:cBhvr>
                                        <p:cTn id="9" dur="500"/>
                                        <p:tgtEl>
                                          <p:spTgt spid="15667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56675">
                                            <p:txEl>
                                              <p:pRg st="0" end="0"/>
                                            </p:txEl>
                                          </p:spTgt>
                                        </p:tgtEl>
                                        <p:attrNameLst>
                                          <p:attrName>style.visibility</p:attrName>
                                        </p:attrNameLst>
                                      </p:cBhvr>
                                      <p:to>
                                        <p:strVal val="visible"/>
                                      </p:to>
                                    </p:set>
                                    <p:animEffect transition="in" filter="fade">
                                      <p:cBhvr>
                                        <p:cTn id="14" dur="1000">
                                          <p:stCondLst>
                                            <p:cond delay="0"/>
                                          </p:stCondLst>
                                        </p:cTn>
                                        <p:tgtEl>
                                          <p:spTgt spid="15667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56675">
                                            <p:txEl>
                                              <p:pRg st="1" end="1"/>
                                            </p:txEl>
                                          </p:spTgt>
                                        </p:tgtEl>
                                        <p:attrNameLst>
                                          <p:attrName>style.visibility</p:attrName>
                                        </p:attrNameLst>
                                      </p:cBhvr>
                                      <p:to>
                                        <p:strVal val="visible"/>
                                      </p:to>
                                    </p:set>
                                    <p:animEffect transition="in" filter="fade">
                                      <p:cBhvr>
                                        <p:cTn id="19" dur="1000">
                                          <p:stCondLst>
                                            <p:cond delay="0"/>
                                          </p:stCondLst>
                                        </p:cTn>
                                        <p:tgtEl>
                                          <p:spTgt spid="15667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6675">
                                            <p:txEl>
                                              <p:pRg st="2" end="2"/>
                                            </p:txEl>
                                          </p:spTgt>
                                        </p:tgtEl>
                                        <p:attrNameLst>
                                          <p:attrName>style.visibility</p:attrName>
                                        </p:attrNameLst>
                                      </p:cBhvr>
                                      <p:to>
                                        <p:strVal val="visible"/>
                                      </p:to>
                                    </p:set>
                                    <p:animEffect transition="in" filter="fade">
                                      <p:cBhvr>
                                        <p:cTn id="24" dur="1000">
                                          <p:stCondLst>
                                            <p:cond delay="0"/>
                                          </p:stCondLst>
                                        </p:cTn>
                                        <p:tgtEl>
                                          <p:spTgt spid="156675">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56675">
                                            <p:txEl>
                                              <p:pRg st="3" end="3"/>
                                            </p:txEl>
                                          </p:spTgt>
                                        </p:tgtEl>
                                        <p:attrNameLst>
                                          <p:attrName>style.visibility</p:attrName>
                                        </p:attrNameLst>
                                      </p:cBhvr>
                                      <p:to>
                                        <p:strVal val="visible"/>
                                      </p:to>
                                    </p:set>
                                    <p:animEffect transition="in" filter="fade">
                                      <p:cBhvr>
                                        <p:cTn id="29" dur="1000">
                                          <p:stCondLst>
                                            <p:cond delay="0"/>
                                          </p:stCondLst>
                                        </p:cTn>
                                        <p:tgtEl>
                                          <p:spTgt spid="1566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4" grpId="0"/>
      <p:bldP spid="156675"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p:cNvSpPr>
            <a:spLocks noGrp="1" noChangeArrowheads="1"/>
          </p:cNvSpPr>
          <p:nvPr>
            <p:ph type="title" idx="4294967295"/>
          </p:nvPr>
        </p:nvSpPr>
        <p:spPr>
          <a:noFill/>
        </p:spPr>
        <p:txBody>
          <a:bodyPr/>
          <a:lstStyle/>
          <a:p>
            <a:pPr algn="ctr"/>
            <a:r>
              <a:rPr lang="es-ES" sz="3200" smtClean="0">
                <a:effectLst/>
              </a:rPr>
              <a:t>LA LITIGOSIDADA EN MATERIA DE SEGURIDAD SOCIAL</a:t>
            </a:r>
          </a:p>
        </p:txBody>
      </p:sp>
      <p:sp>
        <p:nvSpPr>
          <p:cNvPr id="157699" name="Rectangle 3"/>
          <p:cNvSpPr>
            <a:spLocks noGrp="1" noChangeArrowheads="1"/>
          </p:cNvSpPr>
          <p:nvPr>
            <p:ph type="body" idx="4294967295"/>
          </p:nvPr>
        </p:nvSpPr>
        <p:spPr>
          <a:xfrm>
            <a:off x="1475656" y="1484784"/>
            <a:ext cx="7210425" cy="4133577"/>
          </a:xfrm>
        </p:spPr>
        <p:txBody>
          <a:bodyPr/>
          <a:lstStyle/>
          <a:p>
            <a:pPr>
              <a:buFontTx/>
              <a:buNone/>
            </a:pPr>
            <a:endParaRPr lang="es-ES" dirty="0" smtClean="0"/>
          </a:p>
          <a:p>
            <a:pPr algn="just"/>
            <a:r>
              <a:rPr lang="es-ES" sz="2800" dirty="0" smtClean="0"/>
              <a:t>El tema de los derechos adquiridos y en vías de adquisición.</a:t>
            </a:r>
          </a:p>
          <a:p>
            <a:pPr algn="just"/>
            <a:r>
              <a:rPr lang="es-ES" sz="2800" dirty="0" smtClean="0"/>
              <a:t>La </a:t>
            </a:r>
            <a:r>
              <a:rPr lang="es-ES" sz="2800" dirty="0" err="1" smtClean="0"/>
              <a:t>litigiosidad</a:t>
            </a:r>
            <a:r>
              <a:rPr lang="es-ES" sz="2800" dirty="0" smtClean="0"/>
              <a:t> ante la reformas de la Seguridad Social.</a:t>
            </a:r>
          </a:p>
          <a:p>
            <a:pPr algn="just"/>
            <a:r>
              <a:rPr lang="es-ES" sz="2800" dirty="0" smtClean="0"/>
              <a:t>Los problemas de la gestión de las Instituciones de Seguridad Social y sus consecuencias: Las sentencias de los Tribunales ordinarios o  Constitucionales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57698"/>
                                        </p:tgtEl>
                                        <p:attrNameLst>
                                          <p:attrName>style.visibility</p:attrName>
                                        </p:attrNameLst>
                                      </p:cBhvr>
                                      <p:to>
                                        <p:strVal val="visible"/>
                                      </p:to>
                                    </p:set>
                                    <p:anim calcmode="lin" valueType="num">
                                      <p:cBhvr>
                                        <p:cTn id="7" dur="500" fill="hold"/>
                                        <p:tgtEl>
                                          <p:spTgt spid="157698"/>
                                        </p:tgtEl>
                                        <p:attrNameLst>
                                          <p:attrName>ppt_w</p:attrName>
                                        </p:attrNameLst>
                                      </p:cBhvr>
                                      <p:tavLst>
                                        <p:tav tm="0">
                                          <p:val>
                                            <p:fltVal val="0"/>
                                          </p:val>
                                        </p:tav>
                                        <p:tav tm="100000">
                                          <p:val>
                                            <p:strVal val="#ppt_w"/>
                                          </p:val>
                                        </p:tav>
                                      </p:tavLst>
                                    </p:anim>
                                    <p:anim calcmode="lin" valueType="num">
                                      <p:cBhvr>
                                        <p:cTn id="8" dur="500" fill="hold"/>
                                        <p:tgtEl>
                                          <p:spTgt spid="157698"/>
                                        </p:tgtEl>
                                        <p:attrNameLst>
                                          <p:attrName>ppt_h</p:attrName>
                                        </p:attrNameLst>
                                      </p:cBhvr>
                                      <p:tavLst>
                                        <p:tav tm="0">
                                          <p:val>
                                            <p:fltVal val="0"/>
                                          </p:val>
                                        </p:tav>
                                        <p:tav tm="100000">
                                          <p:val>
                                            <p:strVal val="#ppt_h"/>
                                          </p:val>
                                        </p:tav>
                                      </p:tavLst>
                                    </p:anim>
                                    <p:animEffect transition="in" filter="fade">
                                      <p:cBhvr>
                                        <p:cTn id="9" dur="500"/>
                                        <p:tgtEl>
                                          <p:spTgt spid="15769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57699">
                                            <p:txEl>
                                              <p:pRg st="1" end="1"/>
                                            </p:txEl>
                                          </p:spTgt>
                                        </p:tgtEl>
                                        <p:attrNameLst>
                                          <p:attrName>style.visibility</p:attrName>
                                        </p:attrNameLst>
                                      </p:cBhvr>
                                      <p:to>
                                        <p:strVal val="visible"/>
                                      </p:to>
                                    </p:set>
                                    <p:animEffect transition="in" filter="fade">
                                      <p:cBhvr>
                                        <p:cTn id="14" dur="1000">
                                          <p:stCondLst>
                                            <p:cond delay="0"/>
                                          </p:stCondLst>
                                        </p:cTn>
                                        <p:tgtEl>
                                          <p:spTgt spid="157699">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57699">
                                            <p:txEl>
                                              <p:pRg st="2" end="2"/>
                                            </p:txEl>
                                          </p:spTgt>
                                        </p:tgtEl>
                                        <p:attrNameLst>
                                          <p:attrName>style.visibility</p:attrName>
                                        </p:attrNameLst>
                                      </p:cBhvr>
                                      <p:to>
                                        <p:strVal val="visible"/>
                                      </p:to>
                                    </p:set>
                                    <p:animEffect transition="in" filter="fade">
                                      <p:cBhvr>
                                        <p:cTn id="19" dur="1000">
                                          <p:stCondLst>
                                            <p:cond delay="0"/>
                                          </p:stCondLst>
                                        </p:cTn>
                                        <p:tgtEl>
                                          <p:spTgt spid="157699">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7699">
                                            <p:txEl>
                                              <p:pRg st="3" end="3"/>
                                            </p:txEl>
                                          </p:spTgt>
                                        </p:tgtEl>
                                        <p:attrNameLst>
                                          <p:attrName>style.visibility</p:attrName>
                                        </p:attrNameLst>
                                      </p:cBhvr>
                                      <p:to>
                                        <p:strVal val="visible"/>
                                      </p:to>
                                    </p:set>
                                    <p:animEffect transition="in" filter="fade">
                                      <p:cBhvr>
                                        <p:cTn id="24" dur="1000">
                                          <p:stCondLst>
                                            <p:cond delay="0"/>
                                          </p:stCondLst>
                                        </p:cTn>
                                        <p:tgtEl>
                                          <p:spTgt spid="1576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p:bldP spid="157699" grpId="0" build="p"/>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Rectangle 2"/>
          <p:cNvSpPr>
            <a:spLocks noGrp="1" noChangeArrowheads="1"/>
          </p:cNvSpPr>
          <p:nvPr>
            <p:ph type="title" idx="4294967295"/>
          </p:nvPr>
        </p:nvSpPr>
        <p:spPr>
          <a:noFill/>
        </p:spPr>
        <p:txBody>
          <a:bodyPr/>
          <a:lstStyle/>
          <a:p>
            <a:pPr algn="ctr"/>
            <a:r>
              <a:rPr lang="es-ES" sz="2400" dirty="0" smtClean="0">
                <a:effectLst/>
              </a:rPr>
              <a:t>EL TEMA DE LOS TRABAJADORES MIGRANTES Y SUS DERECHOS DE SEGURIDAD SOCIAL</a:t>
            </a:r>
          </a:p>
        </p:txBody>
      </p:sp>
      <p:sp>
        <p:nvSpPr>
          <p:cNvPr id="158723" name="Rectangle 3"/>
          <p:cNvSpPr>
            <a:spLocks noGrp="1" noChangeArrowheads="1"/>
          </p:cNvSpPr>
          <p:nvPr>
            <p:ph type="body" idx="4294967295"/>
          </p:nvPr>
        </p:nvSpPr>
        <p:spPr>
          <a:xfrm>
            <a:off x="1475656" y="1484784"/>
            <a:ext cx="7210425" cy="3989561"/>
          </a:xfrm>
        </p:spPr>
        <p:txBody>
          <a:bodyPr/>
          <a:lstStyle/>
          <a:p>
            <a:r>
              <a:rPr lang="es-ES" sz="2800" dirty="0" smtClean="0"/>
              <a:t>El trabajador migrante y sus derechos de seguridad social- El Convenio Multilateral Iberoamericano de Seguridad Social </a:t>
            </a:r>
          </a:p>
          <a:p>
            <a:pPr algn="just"/>
            <a:r>
              <a:rPr lang="es-ES" sz="2800" dirty="0" smtClean="0"/>
              <a:t>La influencia en los seguros de Enfermedad y Maternidad y Pensiones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58722"/>
                                        </p:tgtEl>
                                        <p:attrNameLst>
                                          <p:attrName>style.visibility</p:attrName>
                                        </p:attrNameLst>
                                      </p:cBhvr>
                                      <p:to>
                                        <p:strVal val="visible"/>
                                      </p:to>
                                    </p:set>
                                    <p:anim calcmode="lin" valueType="num">
                                      <p:cBhvr>
                                        <p:cTn id="7" dur="500" fill="hold"/>
                                        <p:tgtEl>
                                          <p:spTgt spid="158722"/>
                                        </p:tgtEl>
                                        <p:attrNameLst>
                                          <p:attrName>ppt_w</p:attrName>
                                        </p:attrNameLst>
                                      </p:cBhvr>
                                      <p:tavLst>
                                        <p:tav tm="0">
                                          <p:val>
                                            <p:fltVal val="0"/>
                                          </p:val>
                                        </p:tav>
                                        <p:tav tm="100000">
                                          <p:val>
                                            <p:strVal val="#ppt_w"/>
                                          </p:val>
                                        </p:tav>
                                      </p:tavLst>
                                    </p:anim>
                                    <p:anim calcmode="lin" valueType="num">
                                      <p:cBhvr>
                                        <p:cTn id="8" dur="500" fill="hold"/>
                                        <p:tgtEl>
                                          <p:spTgt spid="158722"/>
                                        </p:tgtEl>
                                        <p:attrNameLst>
                                          <p:attrName>ppt_h</p:attrName>
                                        </p:attrNameLst>
                                      </p:cBhvr>
                                      <p:tavLst>
                                        <p:tav tm="0">
                                          <p:val>
                                            <p:fltVal val="0"/>
                                          </p:val>
                                        </p:tav>
                                        <p:tav tm="100000">
                                          <p:val>
                                            <p:strVal val="#ppt_h"/>
                                          </p:val>
                                        </p:tav>
                                      </p:tavLst>
                                    </p:anim>
                                    <p:animEffect transition="in" filter="fade">
                                      <p:cBhvr>
                                        <p:cTn id="9" dur="500"/>
                                        <p:tgtEl>
                                          <p:spTgt spid="15872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58723">
                                            <p:txEl>
                                              <p:pRg st="0" end="0"/>
                                            </p:txEl>
                                          </p:spTgt>
                                        </p:tgtEl>
                                        <p:attrNameLst>
                                          <p:attrName>style.visibility</p:attrName>
                                        </p:attrNameLst>
                                      </p:cBhvr>
                                      <p:to>
                                        <p:strVal val="visible"/>
                                      </p:to>
                                    </p:set>
                                    <p:animEffect transition="in" filter="fade">
                                      <p:cBhvr>
                                        <p:cTn id="14" dur="1000">
                                          <p:stCondLst>
                                            <p:cond delay="0"/>
                                          </p:stCondLst>
                                        </p:cTn>
                                        <p:tgtEl>
                                          <p:spTgt spid="15872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58723">
                                            <p:txEl>
                                              <p:pRg st="1" end="1"/>
                                            </p:txEl>
                                          </p:spTgt>
                                        </p:tgtEl>
                                        <p:attrNameLst>
                                          <p:attrName>style.visibility</p:attrName>
                                        </p:attrNameLst>
                                      </p:cBhvr>
                                      <p:to>
                                        <p:strVal val="visible"/>
                                      </p:to>
                                    </p:set>
                                    <p:animEffect transition="in" filter="fade">
                                      <p:cBhvr>
                                        <p:cTn id="19" dur="1000">
                                          <p:stCondLst>
                                            <p:cond delay="0"/>
                                          </p:stCondLst>
                                        </p:cTn>
                                        <p:tgtEl>
                                          <p:spTgt spid="1587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p:bldP spid="15872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3" name="Rectangle 3"/>
          <p:cNvSpPr>
            <a:spLocks noGrp="1" noChangeArrowheads="1"/>
          </p:cNvSpPr>
          <p:nvPr>
            <p:ph type="body" idx="4294967295"/>
          </p:nvPr>
        </p:nvSpPr>
        <p:spPr>
          <a:xfrm>
            <a:off x="1258888" y="1484313"/>
            <a:ext cx="7570787" cy="4525962"/>
          </a:xfrm>
        </p:spPr>
        <p:txBody>
          <a:bodyPr/>
          <a:lstStyle/>
          <a:p>
            <a:pPr algn="just">
              <a:lnSpc>
                <a:spcPct val="90000"/>
              </a:lnSpc>
              <a:buFontTx/>
              <a:buNone/>
            </a:pPr>
            <a:r>
              <a:rPr lang="es-ES" sz="2800" dirty="0" smtClean="0"/>
              <a:t>	</a:t>
            </a:r>
            <a:r>
              <a:rPr lang="es-ES" sz="2400" dirty="0" smtClean="0"/>
              <a:t>“Las migraciones son uno de los signos de nuestra época. Aunque siempre hubo migraciones, en las últimas décadas el fenómeno migratorio se ha intensificado y se ha hecho más “visible” y complejo. Se calcula que en 2010 alrededor de 215 millones de personas migraron de un país a otro en tanto que 740 millones migraron dentro de las fronteras de su país de residencia.</a:t>
            </a:r>
            <a:r>
              <a:rPr lang="es-ES" sz="2800" dirty="0" smtClean="0"/>
              <a:t> </a:t>
            </a:r>
            <a:r>
              <a:rPr lang="en-GB" sz="1600" dirty="0" smtClean="0"/>
              <a:t>United Nations. General Assembly. International migration and development. Report by the Secretary-General A/65/203, 2 August 2010</a:t>
            </a:r>
            <a:endParaRPr lang="en-US" sz="1600" dirty="0" smtClean="0"/>
          </a:p>
        </p:txBody>
      </p:sp>
      <p:pic>
        <p:nvPicPr>
          <p:cNvPr id="194564" name="Picture 4" descr="arton5731"/>
          <p:cNvPicPr>
            <a:picLocks noChangeAspect="1" noChangeArrowheads="1"/>
          </p:cNvPicPr>
          <p:nvPr/>
        </p:nvPicPr>
        <p:blipFill>
          <a:blip r:embed="rId2" cstate="print"/>
          <a:srcRect/>
          <a:stretch>
            <a:fillRect/>
          </a:stretch>
        </p:blipFill>
        <p:spPr bwMode="auto">
          <a:xfrm>
            <a:off x="1908175" y="260350"/>
            <a:ext cx="6048375" cy="1081088"/>
          </a:xfrm>
          <a:prstGeom prst="rect">
            <a:avLst/>
          </a:prstGeom>
          <a:noFill/>
        </p:spPr>
      </p:pic>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body" idx="4294967295"/>
          </p:nvPr>
        </p:nvSpPr>
        <p:spPr>
          <a:xfrm>
            <a:off x="1619250" y="1557338"/>
            <a:ext cx="7210425" cy="4525962"/>
          </a:xfrm>
        </p:spPr>
        <p:txBody>
          <a:bodyPr/>
          <a:lstStyle/>
          <a:p>
            <a:pPr algn="just">
              <a:lnSpc>
                <a:spcPct val="80000"/>
              </a:lnSpc>
            </a:pPr>
            <a:r>
              <a:rPr lang="es-ES" sz="2400" dirty="0" smtClean="0"/>
              <a:t>“El número de migrantes en la región pasó de 21 millones en 2000 a 26 millones en 2005. Ese año los latinoamericanos representaron el 13% de los migrantes internacionales mientras que la población latinoamericana representaba tan solo el 9% de la población mundial. Estimaciones realizadas extrapolando los datos censales correspondientes al año 2000 sitúan la cifra de migrantes iberoamericanos en América Latina, Portugal y España en torno a 5,5 millones en 2007. </a:t>
            </a:r>
            <a:r>
              <a:rPr lang="en-US" sz="2400" dirty="0" smtClean="0"/>
              <a:t>(</a:t>
            </a:r>
            <a:r>
              <a:rPr lang="es-ES" sz="2400" dirty="0" smtClean="0"/>
              <a:t>CEPAL: 2007).</a:t>
            </a:r>
            <a:endParaRPr lang="en-US" sz="2400" dirty="0" smtClean="0"/>
          </a:p>
        </p:txBody>
      </p:sp>
      <p:pic>
        <p:nvPicPr>
          <p:cNvPr id="195588" name="Picture 4" descr="arton5731"/>
          <p:cNvPicPr>
            <a:picLocks noChangeAspect="1" noChangeArrowheads="1"/>
          </p:cNvPicPr>
          <p:nvPr/>
        </p:nvPicPr>
        <p:blipFill>
          <a:blip r:embed="rId2" cstate="print"/>
          <a:srcRect/>
          <a:stretch>
            <a:fillRect/>
          </a:stretch>
        </p:blipFill>
        <p:spPr bwMode="auto">
          <a:xfrm>
            <a:off x="1979613" y="333375"/>
            <a:ext cx="6048375" cy="1008063"/>
          </a:xfrm>
          <a:prstGeom prst="rect">
            <a:avLst/>
          </a:prstGeom>
          <a:noFill/>
        </p:spPr>
      </p:pic>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6" name="Rectangle 2"/>
          <p:cNvSpPr>
            <a:spLocks noGrp="1" noChangeArrowheads="1"/>
          </p:cNvSpPr>
          <p:nvPr>
            <p:ph type="title" idx="4294967295"/>
          </p:nvPr>
        </p:nvSpPr>
        <p:spPr>
          <a:noFill/>
        </p:spPr>
        <p:txBody>
          <a:bodyPr/>
          <a:lstStyle/>
          <a:p>
            <a:r>
              <a:rPr lang="es-ES" sz="2800" b="1" dirty="0" smtClean="0">
                <a:effectLst/>
              </a:rPr>
              <a:t>LA SEGURIDAD SOCIAL Y SU IMPORTANCIA</a:t>
            </a:r>
          </a:p>
        </p:txBody>
      </p:sp>
      <p:sp>
        <p:nvSpPr>
          <p:cNvPr id="149507" name="Rectangle 3"/>
          <p:cNvSpPr>
            <a:spLocks noGrp="1" noChangeArrowheads="1"/>
          </p:cNvSpPr>
          <p:nvPr>
            <p:ph type="body" idx="4294967295"/>
          </p:nvPr>
        </p:nvSpPr>
        <p:spPr>
          <a:xfrm>
            <a:off x="1476375" y="1628775"/>
            <a:ext cx="7210425" cy="4565650"/>
          </a:xfrm>
        </p:spPr>
        <p:txBody>
          <a:bodyPr/>
          <a:lstStyle/>
          <a:p>
            <a:pPr>
              <a:lnSpc>
                <a:spcPct val="90000"/>
              </a:lnSpc>
            </a:pPr>
            <a:r>
              <a:rPr lang="es-ES" sz="2400" dirty="0" smtClean="0"/>
              <a:t>Priorizar el tema de la Seguridad Social en la Agenda Legislativa y política. La generación de un gran pacto político (Pacto de Toledo- España).</a:t>
            </a:r>
          </a:p>
          <a:p>
            <a:pPr>
              <a:lnSpc>
                <a:spcPct val="90000"/>
              </a:lnSpc>
            </a:pPr>
            <a:r>
              <a:rPr lang="es-ES" sz="2400" dirty="0" smtClean="0"/>
              <a:t>Priorizar el tema de la Seguridad Social en los grupos organizados, trabajadores, Asociaciones de trabajadores, Patronos, etc. </a:t>
            </a:r>
          </a:p>
          <a:p>
            <a:pPr>
              <a:lnSpc>
                <a:spcPct val="90000"/>
              </a:lnSpc>
            </a:pPr>
            <a:r>
              <a:rPr lang="es-ES" sz="2400" dirty="0" smtClean="0"/>
              <a:t>Incentivar la participación de la sociedad civil en los temas de Seguridad Social</a:t>
            </a:r>
          </a:p>
          <a:p>
            <a:pPr>
              <a:lnSpc>
                <a:spcPct val="90000"/>
              </a:lnSpc>
            </a:pPr>
            <a:r>
              <a:rPr lang="es-ES" sz="2400" dirty="0" smtClean="0"/>
              <a:t>Campañas Educativas: El desarrollo de la Seguridad Social en las Escuelas y colegios como materias de estudio.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49506"/>
                                        </p:tgtEl>
                                        <p:attrNameLst>
                                          <p:attrName>style.visibility</p:attrName>
                                        </p:attrNameLst>
                                      </p:cBhvr>
                                      <p:to>
                                        <p:strVal val="visible"/>
                                      </p:to>
                                    </p:set>
                                    <p:anim calcmode="lin" valueType="num">
                                      <p:cBhvr>
                                        <p:cTn id="7" dur="500" fill="hold"/>
                                        <p:tgtEl>
                                          <p:spTgt spid="149506"/>
                                        </p:tgtEl>
                                        <p:attrNameLst>
                                          <p:attrName>ppt_w</p:attrName>
                                        </p:attrNameLst>
                                      </p:cBhvr>
                                      <p:tavLst>
                                        <p:tav tm="0">
                                          <p:val>
                                            <p:fltVal val="0"/>
                                          </p:val>
                                        </p:tav>
                                        <p:tav tm="100000">
                                          <p:val>
                                            <p:strVal val="#ppt_w"/>
                                          </p:val>
                                        </p:tav>
                                      </p:tavLst>
                                    </p:anim>
                                    <p:anim calcmode="lin" valueType="num">
                                      <p:cBhvr>
                                        <p:cTn id="8" dur="500" fill="hold"/>
                                        <p:tgtEl>
                                          <p:spTgt spid="149506"/>
                                        </p:tgtEl>
                                        <p:attrNameLst>
                                          <p:attrName>ppt_h</p:attrName>
                                        </p:attrNameLst>
                                      </p:cBhvr>
                                      <p:tavLst>
                                        <p:tav tm="0">
                                          <p:val>
                                            <p:fltVal val="0"/>
                                          </p:val>
                                        </p:tav>
                                        <p:tav tm="100000">
                                          <p:val>
                                            <p:strVal val="#ppt_h"/>
                                          </p:val>
                                        </p:tav>
                                      </p:tavLst>
                                    </p:anim>
                                    <p:animEffect transition="in" filter="fade">
                                      <p:cBhvr>
                                        <p:cTn id="9" dur="500"/>
                                        <p:tgtEl>
                                          <p:spTgt spid="14950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49507">
                                            <p:txEl>
                                              <p:pRg st="0" end="0"/>
                                            </p:txEl>
                                          </p:spTgt>
                                        </p:tgtEl>
                                        <p:attrNameLst>
                                          <p:attrName>style.visibility</p:attrName>
                                        </p:attrNameLst>
                                      </p:cBhvr>
                                      <p:to>
                                        <p:strVal val="visible"/>
                                      </p:to>
                                    </p:set>
                                    <p:animEffect transition="in" filter="fade">
                                      <p:cBhvr>
                                        <p:cTn id="14" dur="1000">
                                          <p:stCondLst>
                                            <p:cond delay="0"/>
                                          </p:stCondLst>
                                        </p:cTn>
                                        <p:tgtEl>
                                          <p:spTgt spid="14950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49507">
                                            <p:txEl>
                                              <p:pRg st="1" end="1"/>
                                            </p:txEl>
                                          </p:spTgt>
                                        </p:tgtEl>
                                        <p:attrNameLst>
                                          <p:attrName>style.visibility</p:attrName>
                                        </p:attrNameLst>
                                      </p:cBhvr>
                                      <p:to>
                                        <p:strVal val="visible"/>
                                      </p:to>
                                    </p:set>
                                    <p:animEffect transition="in" filter="fade">
                                      <p:cBhvr>
                                        <p:cTn id="19" dur="1000">
                                          <p:stCondLst>
                                            <p:cond delay="0"/>
                                          </p:stCondLst>
                                        </p:cTn>
                                        <p:tgtEl>
                                          <p:spTgt spid="149507">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49507">
                                            <p:txEl>
                                              <p:pRg st="2" end="2"/>
                                            </p:txEl>
                                          </p:spTgt>
                                        </p:tgtEl>
                                        <p:attrNameLst>
                                          <p:attrName>style.visibility</p:attrName>
                                        </p:attrNameLst>
                                      </p:cBhvr>
                                      <p:to>
                                        <p:strVal val="visible"/>
                                      </p:to>
                                    </p:set>
                                    <p:animEffect transition="in" filter="fade">
                                      <p:cBhvr>
                                        <p:cTn id="24" dur="1000">
                                          <p:stCondLst>
                                            <p:cond delay="0"/>
                                          </p:stCondLst>
                                        </p:cTn>
                                        <p:tgtEl>
                                          <p:spTgt spid="149507">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9507">
                                            <p:txEl>
                                              <p:pRg st="3" end="3"/>
                                            </p:txEl>
                                          </p:spTgt>
                                        </p:tgtEl>
                                        <p:attrNameLst>
                                          <p:attrName>style.visibility</p:attrName>
                                        </p:attrNameLst>
                                      </p:cBhvr>
                                      <p:to>
                                        <p:strVal val="visible"/>
                                      </p:to>
                                    </p:set>
                                    <p:animEffect transition="in" filter="fade">
                                      <p:cBhvr>
                                        <p:cTn id="29" dur="1000">
                                          <p:stCondLst>
                                            <p:cond delay="0"/>
                                          </p:stCondLst>
                                        </p:cTn>
                                        <p:tgtEl>
                                          <p:spTgt spid="149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6" grpId="0"/>
      <p:bldP spid="149507"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3" name="Picture 5"/>
          <p:cNvPicPr>
            <a:picLocks noChangeAspect="1" noChangeArrowheads="1"/>
          </p:cNvPicPr>
          <p:nvPr/>
        </p:nvPicPr>
        <p:blipFill>
          <a:blip r:embed="rId2" cstate="print"/>
          <a:srcRect/>
          <a:stretch>
            <a:fillRect/>
          </a:stretch>
        </p:blipFill>
        <p:spPr bwMode="auto">
          <a:xfrm>
            <a:off x="-282575" y="-195263"/>
            <a:ext cx="9709150" cy="72564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31913" y="188913"/>
            <a:ext cx="7354887" cy="647799"/>
          </a:xfrm>
        </p:spPr>
        <p:txBody>
          <a:bodyPr/>
          <a:lstStyle/>
          <a:p>
            <a:r>
              <a:rPr lang="es-CR" sz="2800" dirty="0" smtClean="0"/>
              <a:t>DECLARACION DE CADIZ 2012</a:t>
            </a:r>
            <a:endParaRPr lang="es-CR" sz="2800" dirty="0"/>
          </a:p>
        </p:txBody>
      </p:sp>
      <p:sp>
        <p:nvSpPr>
          <p:cNvPr id="3" name="2 Marcador de contenido"/>
          <p:cNvSpPr>
            <a:spLocks noGrp="1"/>
          </p:cNvSpPr>
          <p:nvPr>
            <p:ph idx="1"/>
          </p:nvPr>
        </p:nvSpPr>
        <p:spPr>
          <a:xfrm>
            <a:off x="683568" y="1340768"/>
            <a:ext cx="8229600" cy="4680520"/>
          </a:xfrm>
        </p:spPr>
        <p:txBody>
          <a:bodyPr/>
          <a:lstStyle/>
          <a:p>
            <a:pPr algn="just"/>
            <a:r>
              <a:rPr lang="es-CR" sz="1800" dirty="0" smtClean="0"/>
              <a:t>“1. Fortalecer los servicios públicos de empleo a fin de reforzar el mercado laboral y  generar empleo productivo de calidad, con un salario digno y una protección social adecuada. </a:t>
            </a:r>
          </a:p>
          <a:p>
            <a:pPr algn="just"/>
            <a:r>
              <a:rPr lang="es-CR" sz="1800" dirty="0" smtClean="0"/>
              <a:t>2. Promover y asegurar el pleno respeto de los principios y el ejercicio de los derechos en el trabajo contenidos en los convenios fundamentales de la OIT, mediante el fortalecimiento, entre otros, de los servicios de inspección, conciliación e información laboral de los Ministerios o Secretarías de Trabajo/Empleo. </a:t>
            </a:r>
          </a:p>
          <a:p>
            <a:pPr algn="just"/>
            <a:r>
              <a:rPr lang="es-CR" sz="1800" dirty="0" smtClean="0"/>
              <a:t>3. Alentar al sector privado para que, en forma coordinada con las políticas nacionales, siga contribuyendo a crear empleo de calidad. </a:t>
            </a:r>
          </a:p>
          <a:p>
            <a:pPr algn="just"/>
            <a:r>
              <a:rPr lang="es-CR" sz="1800" dirty="0" smtClean="0"/>
              <a:t>4. Fortalecer el diálogo social para promover la creación y el mantenimiento de empleos productivos de calidad, especialmente para las mujeres, los jóvenes, los pueblos  indígenas y los </a:t>
            </a:r>
            <a:r>
              <a:rPr lang="es-CR" sz="1800" dirty="0" err="1" smtClean="0"/>
              <a:t>afrodescendientes</a:t>
            </a:r>
            <a:r>
              <a:rPr lang="es-CR" sz="1800" dirty="0" smtClean="0"/>
              <a:t>, así como personas con discapacidad y otros  grupos vulnerables.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sz="2400" dirty="0" smtClean="0"/>
              <a:t>DECLARACION DE CADIZ 2012</a:t>
            </a:r>
            <a:endParaRPr lang="es-CR" sz="2400" dirty="0"/>
          </a:p>
        </p:txBody>
      </p:sp>
      <p:sp>
        <p:nvSpPr>
          <p:cNvPr id="3" name="2 Marcador de contenido"/>
          <p:cNvSpPr>
            <a:spLocks noGrp="1"/>
          </p:cNvSpPr>
          <p:nvPr>
            <p:ph idx="1"/>
          </p:nvPr>
        </p:nvSpPr>
        <p:spPr/>
        <p:txBody>
          <a:bodyPr/>
          <a:lstStyle/>
          <a:p>
            <a:pPr algn="just">
              <a:buNone/>
            </a:pPr>
            <a:r>
              <a:rPr lang="es-CR" sz="1600" dirty="0" smtClean="0"/>
              <a:t>“</a:t>
            </a:r>
            <a:r>
              <a:rPr lang="es-CR" sz="2000" dirty="0" smtClean="0"/>
              <a:t>5. Continuar impulsando la capacitación y la formación para favorecer y promover el acceso al mercado de trabajo de los jóvenes y de los grupos vulnerables y, al mismo tiempo, fomentar la formación profesional en el lugar de trabajo y los programas de aprendizaje y pasantías para mejorar las competencias y habilidades continuas del  personal de las empresas, en consonancia con las demandas del mercado laboral y, en ese sentido, facilitar la oferta modular y a distancia para conciliar el trabajo y la vida personal. </a:t>
            </a:r>
          </a:p>
          <a:p>
            <a:pPr algn="just">
              <a:buNone/>
            </a:pPr>
            <a:r>
              <a:rPr lang="es-CR" sz="2000" dirty="0" smtClean="0"/>
              <a:t>6. </a:t>
            </a:r>
            <a:r>
              <a:rPr lang="es-CR" sz="2000" b="1" i="1" dirty="0" smtClean="0">
                <a:effectLst>
                  <a:outerShdw blurRad="38100" dist="38100" dir="2700000" algn="tl">
                    <a:srgbClr val="000000">
                      <a:alpha val="43137"/>
                    </a:srgbClr>
                  </a:outerShdw>
                </a:effectLst>
              </a:rPr>
              <a:t>Redoblar los esfuerzos para la inserción progresiva de los sectores informales en los  sistemas de protección laboral, de seguridad social y de tributación para que puedan  crecer e insertarse laboralmente</a:t>
            </a:r>
            <a:r>
              <a:rPr lang="es-CR" sz="2000" dirty="0" smtClean="0"/>
              <a:t>”. (El subrayado es nuestro)</a:t>
            </a:r>
          </a:p>
          <a:p>
            <a:endParaRPr lang="es-C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ctrTitle"/>
          </p:nvPr>
        </p:nvSpPr>
        <p:spPr>
          <a:xfrm>
            <a:off x="1071538" y="785794"/>
            <a:ext cx="7772400" cy="1470025"/>
          </a:xfrm>
        </p:spPr>
        <p:txBody>
          <a:bodyPr/>
          <a:lstStyle/>
          <a:p>
            <a:r>
              <a:rPr lang="es-CR" dirty="0" smtClean="0"/>
              <a:t>LA SITUACION ACTUAL</a:t>
            </a:r>
            <a:endParaRPr lang="es-CR" dirty="0"/>
          </a:p>
        </p:txBody>
      </p:sp>
      <p:sp>
        <p:nvSpPr>
          <p:cNvPr id="8" name="7 Subtítulo"/>
          <p:cNvSpPr>
            <a:spLocks noGrp="1"/>
          </p:cNvSpPr>
          <p:nvPr>
            <p:ph type="subTitle" idx="1"/>
          </p:nvPr>
        </p:nvSpPr>
        <p:spPr>
          <a:xfrm>
            <a:off x="1331640" y="2492896"/>
            <a:ext cx="6400800" cy="2852742"/>
          </a:xfrm>
        </p:spPr>
        <p:txBody>
          <a:bodyPr/>
          <a:lstStyle/>
          <a:p>
            <a:pPr algn="just">
              <a:buFont typeface="Arial" pitchFamily="34" charset="0"/>
              <a:buChar char="•"/>
            </a:pPr>
            <a:r>
              <a:rPr lang="es-CR" sz="2400" dirty="0" smtClean="0"/>
              <a:t>Las reformas</a:t>
            </a:r>
          </a:p>
          <a:p>
            <a:pPr algn="just">
              <a:buFont typeface="Arial" pitchFamily="34" charset="0"/>
              <a:buChar char="•"/>
            </a:pPr>
            <a:r>
              <a:rPr lang="es-CR" sz="2400" dirty="0" smtClean="0"/>
              <a:t>La crisis financiera</a:t>
            </a:r>
          </a:p>
          <a:p>
            <a:pPr algn="just">
              <a:buFont typeface="Arial" pitchFamily="34" charset="0"/>
              <a:buChar char="•"/>
            </a:pPr>
            <a:r>
              <a:rPr lang="es-CR" sz="2400" dirty="0" smtClean="0"/>
              <a:t>La transición demográfica</a:t>
            </a:r>
          </a:p>
          <a:p>
            <a:pPr algn="just">
              <a:buFont typeface="Arial" pitchFamily="34" charset="0"/>
              <a:buChar char="•"/>
            </a:pPr>
            <a:r>
              <a:rPr lang="es-CR" sz="2400" dirty="0" smtClean="0"/>
              <a:t>Las nuevas formas de trabajo</a:t>
            </a:r>
          </a:p>
          <a:p>
            <a:pPr algn="just">
              <a:buFont typeface="Arial" pitchFamily="34" charset="0"/>
              <a:buChar char="•"/>
            </a:pPr>
            <a:r>
              <a:rPr lang="es-CR" sz="2400" dirty="0" smtClean="0"/>
              <a:t>El sector informal</a:t>
            </a:r>
          </a:p>
          <a:p>
            <a:pPr algn="just">
              <a:buFont typeface="Arial" pitchFamily="34" charset="0"/>
              <a:buChar char="•"/>
            </a:pPr>
            <a:r>
              <a:rPr lang="es-CR" sz="2400" dirty="0" smtClean="0"/>
              <a:t>Movimientos migratorios</a:t>
            </a:r>
          </a:p>
        </p:txBody>
      </p:sp>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1340768"/>
            <a:ext cx="8229600" cy="4525963"/>
          </a:xfrm>
        </p:spPr>
        <p:txBody>
          <a:bodyPr/>
          <a:lstStyle/>
          <a:p>
            <a:pPr algn="just"/>
            <a:r>
              <a:rPr lang="es-CR" sz="2800" dirty="0" smtClean="0"/>
              <a:t>Hoy la pregunta </a:t>
            </a:r>
            <a:r>
              <a:rPr lang="es-CR" sz="2800" i="1" dirty="0" smtClean="0">
                <a:effectLst>
                  <a:outerShdw blurRad="38100" dist="38100" dir="2700000" algn="tl">
                    <a:srgbClr val="000000">
                      <a:alpha val="43137"/>
                    </a:srgbClr>
                  </a:outerShdw>
                </a:effectLst>
              </a:rPr>
              <a:t>no</a:t>
            </a:r>
            <a:r>
              <a:rPr lang="es-CR" sz="2800" dirty="0" smtClean="0"/>
              <a:t> es si debe o no reformarse la seguridad social sino que tipo de reforma debe seleccionarse . En algunos países se discute el sistema financiero que debe de adoptarse, en otros la necesidad de ampliar la cobertura de los sistemas y/o su sostenibilidad y otros discuten problemas de gestión o transparencia. </a:t>
            </a:r>
            <a:endParaRPr lang="es-C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s-AR" sz="4000"/>
              <a:t>Los problemas estructurales</a:t>
            </a:r>
          </a:p>
        </p:txBody>
      </p:sp>
      <p:sp>
        <p:nvSpPr>
          <p:cNvPr id="13315" name="Rectangle 3"/>
          <p:cNvSpPr>
            <a:spLocks noGrp="1" noChangeArrowheads="1"/>
          </p:cNvSpPr>
          <p:nvPr>
            <p:ph type="body" idx="1"/>
          </p:nvPr>
        </p:nvSpPr>
        <p:spPr>
          <a:xfrm>
            <a:off x="683568" y="1340768"/>
            <a:ext cx="8229600" cy="3600400"/>
          </a:xfrm>
        </p:spPr>
        <p:txBody>
          <a:bodyPr/>
          <a:lstStyle/>
          <a:p>
            <a:r>
              <a:rPr lang="es-AR" sz="2400" dirty="0" smtClean="0"/>
              <a:t>En  casi </a:t>
            </a:r>
            <a:r>
              <a:rPr lang="es-AR" sz="2400" dirty="0"/>
              <a:t>toda la región la norma </a:t>
            </a:r>
            <a:r>
              <a:rPr lang="es-AR" sz="2400" dirty="0" smtClean="0"/>
              <a:t>era la </a:t>
            </a:r>
            <a:r>
              <a:rPr lang="es-AR" sz="2400" dirty="0" err="1" smtClean="0"/>
              <a:t>existencIa</a:t>
            </a:r>
            <a:r>
              <a:rPr lang="es-AR" sz="2400" dirty="0" smtClean="0"/>
              <a:t> </a:t>
            </a:r>
            <a:r>
              <a:rPr lang="es-AR" sz="2400" dirty="0"/>
              <a:t>sistemas de </a:t>
            </a:r>
            <a:r>
              <a:rPr lang="es-AR" sz="2400" dirty="0" smtClean="0"/>
              <a:t>reparto</a:t>
            </a:r>
          </a:p>
          <a:p>
            <a:r>
              <a:rPr lang="es-AR" sz="2400" dirty="0" smtClean="0"/>
              <a:t>Alta </a:t>
            </a:r>
            <a:r>
              <a:rPr lang="es-AR" sz="2400" dirty="0"/>
              <a:t>fragmentación regulatoria e </a:t>
            </a:r>
            <a:r>
              <a:rPr lang="es-AR" sz="2400" dirty="0" smtClean="0"/>
              <a:t>institucional (Pluralismo fragmentado en materia de salud).</a:t>
            </a:r>
          </a:p>
          <a:p>
            <a:r>
              <a:rPr lang="es-AR" sz="2400" dirty="0" smtClean="0"/>
              <a:t>Presencia de inequidades </a:t>
            </a:r>
          </a:p>
          <a:p>
            <a:r>
              <a:rPr lang="es-AR" sz="2400" dirty="0" smtClean="0"/>
              <a:t>Baja cobertura</a:t>
            </a:r>
          </a:p>
          <a:p>
            <a:r>
              <a:rPr lang="es-AR" sz="2400" dirty="0" smtClean="0"/>
              <a:t>Subsidios </a:t>
            </a:r>
            <a:r>
              <a:rPr lang="es-AR" sz="2400" dirty="0"/>
              <a:t>desde rentas </a:t>
            </a:r>
            <a:r>
              <a:rPr lang="es-AR" sz="2400" dirty="0" smtClean="0"/>
              <a:t>generales</a:t>
            </a:r>
          </a:p>
          <a:p>
            <a:r>
              <a:rPr lang="es-AR" sz="2400" dirty="0" smtClean="0"/>
              <a:t>Problemas </a:t>
            </a:r>
            <a:r>
              <a:rPr lang="es-AR" sz="2400" dirty="0"/>
              <a:t>financieros corrientes o futuros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iseño predeterminado">
  <a:themeElements>
    <a:clrScheme name="1_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2317</TotalTime>
  <Words>3237</Words>
  <Application>Microsoft Office PowerPoint</Application>
  <PresentationFormat>Presentación en pantalla (4:3)</PresentationFormat>
  <Paragraphs>272</Paragraphs>
  <Slides>48</Slides>
  <Notes>6</Notes>
  <HiddenSlides>0</HiddenSlides>
  <MMClips>0</MMClips>
  <ScaleCrop>false</ScaleCrop>
  <HeadingPairs>
    <vt:vector size="4" baseType="variant">
      <vt:variant>
        <vt:lpstr>Tema</vt:lpstr>
      </vt:variant>
      <vt:variant>
        <vt:i4>1</vt:i4>
      </vt:variant>
      <vt:variant>
        <vt:lpstr>Títulos de diapositiva</vt:lpstr>
      </vt:variant>
      <vt:variant>
        <vt:i4>48</vt:i4>
      </vt:variant>
    </vt:vector>
  </HeadingPairs>
  <TitlesOfParts>
    <vt:vector size="49" baseType="lpstr">
      <vt:lpstr>1_Diseño predeterminado</vt:lpstr>
      <vt:lpstr>La Seguridad Social: sus reformas.  Algunas ideas sobre su evolución y perspectivas</vt:lpstr>
      <vt:lpstr>Agenda</vt:lpstr>
      <vt:lpstr>Diapositiva 3</vt:lpstr>
      <vt:lpstr>  DECLARACIÓN DE MONTEVIDEO  XV CONGRESO IBEROAMERICANO DE SEGURIDAD SOCIAL  Montevideo – Uruguay, 8 y 9 de marzo de 2012 </vt:lpstr>
      <vt:lpstr>DECLARACION DE CADIZ 2012</vt:lpstr>
      <vt:lpstr>DECLARACION DE CADIZ 2012</vt:lpstr>
      <vt:lpstr>LA SITUACION ACTUAL</vt:lpstr>
      <vt:lpstr>Diapositiva 8</vt:lpstr>
      <vt:lpstr>Los problemas estructurales</vt:lpstr>
      <vt:lpstr>La fragmentación</vt:lpstr>
      <vt:lpstr>Fragmentación</vt:lpstr>
      <vt:lpstr>La Equidad Interna</vt:lpstr>
      <vt:lpstr>El envejecimiento</vt:lpstr>
      <vt:lpstr>La Cobertura</vt:lpstr>
      <vt:lpstr>Datos</vt:lpstr>
      <vt:lpstr>América Latina</vt:lpstr>
      <vt:lpstr>LAS REFORMAS</vt:lpstr>
      <vt:lpstr>Diapositiva 18</vt:lpstr>
      <vt:lpstr>Diapositiva 19</vt:lpstr>
      <vt:lpstr>Diapositiva 20</vt:lpstr>
      <vt:lpstr>Diapositiva 21</vt:lpstr>
      <vt:lpstr>Avance de las reformas</vt:lpstr>
      <vt:lpstr>Contenidos</vt:lpstr>
      <vt:lpstr>Comparaciones</vt:lpstr>
      <vt:lpstr>Esquemas</vt:lpstr>
      <vt:lpstr>Clasificación de las Reformas</vt:lpstr>
      <vt:lpstr>REFORMAS DE PRIMER GRADO: ADECUACION</vt:lpstr>
      <vt:lpstr>REFORMAS DE SEGUNDO GRADO </vt:lpstr>
      <vt:lpstr>Reformas de tercer grado</vt:lpstr>
      <vt:lpstr>Definición</vt:lpstr>
      <vt:lpstr>MEDIDAS ADOPTADAS</vt:lpstr>
      <vt:lpstr>Diapositiva 32</vt:lpstr>
      <vt:lpstr>Elementos fundamentales de la reforma</vt:lpstr>
      <vt:lpstr>Requisitos</vt:lpstr>
      <vt:lpstr>El proceso</vt:lpstr>
      <vt:lpstr>LOS RETOS </vt:lpstr>
      <vt:lpstr>La cobertura: los retos a  enfrentar</vt:lpstr>
      <vt:lpstr>El caso de Costa Rica</vt:lpstr>
      <vt:lpstr>Desempleo</vt:lpstr>
      <vt:lpstr>Igualdad de Género</vt:lpstr>
      <vt:lpstr>LA GESTION </vt:lpstr>
      <vt:lpstr>LA TRANSICION DEMOGRAFICA Y SUS PROBLEMAS RESULTANTES</vt:lpstr>
      <vt:lpstr>LA LITIGOSIDADA EN MATERIA DE SEGURIDAD SOCIAL</vt:lpstr>
      <vt:lpstr>EL TEMA DE LOS TRABAJADORES MIGRANTES Y SUS DERECHOS DE SEGURIDAD SOCIAL</vt:lpstr>
      <vt:lpstr>Diapositiva 45</vt:lpstr>
      <vt:lpstr>Diapositiva 46</vt:lpstr>
      <vt:lpstr>LA SEGURIDAD SOCIAL Y SU IMPORTANCIA</vt:lpstr>
      <vt:lpstr>Diapositiva 48</vt:lpstr>
    </vt:vector>
  </TitlesOfParts>
  <Company>OEM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MÓDULO 2:</dc:title>
  <dc:creator>Luis</dc:creator>
  <cp:lastModifiedBy>Windows7</cp:lastModifiedBy>
  <cp:revision>205</cp:revision>
  <dcterms:created xsi:type="dcterms:W3CDTF">2006-06-24T17:10:18Z</dcterms:created>
  <dcterms:modified xsi:type="dcterms:W3CDTF">2013-09-30T00:43:08Z</dcterms:modified>
</cp:coreProperties>
</file>